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48" r:id="rId1"/>
  </p:sldMasterIdLst>
  <p:notesMasterIdLst>
    <p:notesMasterId r:id="rId53"/>
  </p:notesMasterIdLst>
  <p:sldIdLst>
    <p:sldId id="425" r:id="rId2"/>
    <p:sldId id="456" r:id="rId3"/>
    <p:sldId id="349" r:id="rId4"/>
    <p:sldId id="434" r:id="rId5"/>
    <p:sldId id="437" r:id="rId6"/>
    <p:sldId id="439" r:id="rId7"/>
    <p:sldId id="431" r:id="rId8"/>
    <p:sldId id="442" r:id="rId9"/>
    <p:sldId id="401" r:id="rId10"/>
    <p:sldId id="474" r:id="rId11"/>
    <p:sldId id="418" r:id="rId12"/>
    <p:sldId id="471" r:id="rId13"/>
    <p:sldId id="404" r:id="rId14"/>
    <p:sldId id="411" r:id="rId15"/>
    <p:sldId id="445" r:id="rId16"/>
    <p:sldId id="449" r:id="rId17"/>
    <p:sldId id="447" r:id="rId18"/>
    <p:sldId id="406" r:id="rId19"/>
    <p:sldId id="453" r:id="rId20"/>
    <p:sldId id="461" r:id="rId21"/>
    <p:sldId id="423" r:id="rId22"/>
    <p:sldId id="454" r:id="rId23"/>
    <p:sldId id="409" r:id="rId24"/>
    <p:sldId id="378" r:id="rId25"/>
    <p:sldId id="422" r:id="rId26"/>
    <p:sldId id="412" r:id="rId27"/>
    <p:sldId id="382" r:id="rId28"/>
    <p:sldId id="386" r:id="rId29"/>
    <p:sldId id="466" r:id="rId30"/>
    <p:sldId id="468" r:id="rId31"/>
    <p:sldId id="388" r:id="rId32"/>
    <p:sldId id="470" r:id="rId33"/>
    <p:sldId id="462" r:id="rId34"/>
    <p:sldId id="393" r:id="rId35"/>
    <p:sldId id="288" r:id="rId36"/>
    <p:sldId id="488" r:id="rId37"/>
    <p:sldId id="496" r:id="rId38"/>
    <p:sldId id="492" r:id="rId39"/>
    <p:sldId id="497" r:id="rId40"/>
    <p:sldId id="487" r:id="rId41"/>
    <p:sldId id="486" r:id="rId42"/>
    <p:sldId id="485" r:id="rId43"/>
    <p:sldId id="484" r:id="rId44"/>
    <p:sldId id="498" r:id="rId45"/>
    <p:sldId id="476" r:id="rId46"/>
    <p:sldId id="482" r:id="rId47"/>
    <p:sldId id="478" r:id="rId48"/>
    <p:sldId id="493" r:id="rId49"/>
    <p:sldId id="499" r:id="rId50"/>
    <p:sldId id="410" r:id="rId51"/>
    <p:sldId id="458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809" autoAdjust="0"/>
  </p:normalViewPr>
  <p:slideViewPr>
    <p:cSldViewPr>
      <p:cViewPr varScale="1">
        <p:scale>
          <a:sx n="50" d="100"/>
          <a:sy n="50" d="100"/>
        </p:scale>
        <p:origin x="137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8;&#1074;&#1072;&#1085;\Desktop\&#1056;&#1072;&#1073;&#1086;&#1095;&#1080;&#1081;%20&#1089;&#1077;&#1084;&#1080;&#1085;&#1072;&#1088;%20&#1048;&#1057;&#1069;&#1052;\&#1043;&#1088;&#1072;&#1092;&#1080;&#1082;&#1080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1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800" b="0" i="1" baseline="0">
                <a:latin typeface="Times New Roman" pitchFamily="18" charset="0"/>
                <a:cs typeface="Times New Roman" pitchFamily="18" charset="0"/>
              </a:rPr>
              <a:t>Интегральная разность температур внутри и вне здания, г. Иркутск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015507436570428"/>
          <c:y val="0.20047462817147871"/>
          <c:w val="0.86928937007874063"/>
          <c:h val="0.64616141732283694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Лист1!$G$2:$G$157</c:f>
              <c:numCache>
                <c:formatCode>General</c:formatCode>
                <c:ptCount val="156"/>
                <c:pt idx="0">
                  <c:v>1834</c:v>
                </c:pt>
                <c:pt idx="1">
                  <c:v>1835</c:v>
                </c:pt>
                <c:pt idx="2">
                  <c:v>1836</c:v>
                </c:pt>
                <c:pt idx="3">
                  <c:v>1837</c:v>
                </c:pt>
                <c:pt idx="4">
                  <c:v>1838</c:v>
                </c:pt>
                <c:pt idx="5">
                  <c:v>1839</c:v>
                </c:pt>
                <c:pt idx="6">
                  <c:v>1840</c:v>
                </c:pt>
                <c:pt idx="7">
                  <c:v>1841</c:v>
                </c:pt>
                <c:pt idx="8">
                  <c:v>1842</c:v>
                </c:pt>
                <c:pt idx="9">
                  <c:v>1843</c:v>
                </c:pt>
                <c:pt idx="10">
                  <c:v>1844</c:v>
                </c:pt>
                <c:pt idx="11">
                  <c:v>1858</c:v>
                </c:pt>
                <c:pt idx="12">
                  <c:v>1859</c:v>
                </c:pt>
                <c:pt idx="13">
                  <c:v>1862</c:v>
                </c:pt>
                <c:pt idx="14">
                  <c:v>1864</c:v>
                </c:pt>
                <c:pt idx="15">
                  <c:v>1865</c:v>
                </c:pt>
                <c:pt idx="16">
                  <c:v>1866</c:v>
                </c:pt>
                <c:pt idx="17">
                  <c:v>1873</c:v>
                </c:pt>
                <c:pt idx="18">
                  <c:v>1874</c:v>
                </c:pt>
                <c:pt idx="19">
                  <c:v>1875</c:v>
                </c:pt>
                <c:pt idx="20">
                  <c:v>1876</c:v>
                </c:pt>
                <c:pt idx="21">
                  <c:v>1877</c:v>
                </c:pt>
                <c:pt idx="22">
                  <c:v>1878</c:v>
                </c:pt>
                <c:pt idx="23">
                  <c:v>1879</c:v>
                </c:pt>
                <c:pt idx="24">
                  <c:v>1880</c:v>
                </c:pt>
                <c:pt idx="25">
                  <c:v>1882</c:v>
                </c:pt>
                <c:pt idx="26">
                  <c:v>1883</c:v>
                </c:pt>
                <c:pt idx="27">
                  <c:v>1884</c:v>
                </c:pt>
                <c:pt idx="28">
                  <c:v>1885</c:v>
                </c:pt>
                <c:pt idx="29">
                  <c:v>1886</c:v>
                </c:pt>
                <c:pt idx="30">
                  <c:v>1887</c:v>
                </c:pt>
                <c:pt idx="31">
                  <c:v>1888</c:v>
                </c:pt>
                <c:pt idx="32">
                  <c:v>1889</c:v>
                </c:pt>
                <c:pt idx="33">
                  <c:v>1890</c:v>
                </c:pt>
                <c:pt idx="34">
                  <c:v>1891</c:v>
                </c:pt>
                <c:pt idx="35">
                  <c:v>1892</c:v>
                </c:pt>
                <c:pt idx="36">
                  <c:v>1893</c:v>
                </c:pt>
                <c:pt idx="37">
                  <c:v>1894</c:v>
                </c:pt>
                <c:pt idx="38">
                  <c:v>1895</c:v>
                </c:pt>
                <c:pt idx="39">
                  <c:v>1896</c:v>
                </c:pt>
                <c:pt idx="40">
                  <c:v>1897</c:v>
                </c:pt>
                <c:pt idx="41">
                  <c:v>1898</c:v>
                </c:pt>
                <c:pt idx="42">
                  <c:v>1899</c:v>
                </c:pt>
                <c:pt idx="43">
                  <c:v>1900</c:v>
                </c:pt>
                <c:pt idx="44">
                  <c:v>1901</c:v>
                </c:pt>
                <c:pt idx="45">
                  <c:v>1902</c:v>
                </c:pt>
                <c:pt idx="46">
                  <c:v>1903</c:v>
                </c:pt>
                <c:pt idx="47">
                  <c:v>1904</c:v>
                </c:pt>
                <c:pt idx="48">
                  <c:v>1905</c:v>
                </c:pt>
                <c:pt idx="49">
                  <c:v>1906</c:v>
                </c:pt>
                <c:pt idx="50">
                  <c:v>1907</c:v>
                </c:pt>
                <c:pt idx="51">
                  <c:v>1908</c:v>
                </c:pt>
                <c:pt idx="52">
                  <c:v>1909</c:v>
                </c:pt>
                <c:pt idx="53">
                  <c:v>1910</c:v>
                </c:pt>
                <c:pt idx="54">
                  <c:v>1911</c:v>
                </c:pt>
                <c:pt idx="55">
                  <c:v>1912</c:v>
                </c:pt>
                <c:pt idx="56">
                  <c:v>1913</c:v>
                </c:pt>
                <c:pt idx="57">
                  <c:v>1914</c:v>
                </c:pt>
                <c:pt idx="58">
                  <c:v>1915</c:v>
                </c:pt>
                <c:pt idx="59">
                  <c:v>1916</c:v>
                </c:pt>
                <c:pt idx="60">
                  <c:v>1917</c:v>
                </c:pt>
                <c:pt idx="61">
                  <c:v>1918</c:v>
                </c:pt>
                <c:pt idx="62">
                  <c:v>1919</c:v>
                </c:pt>
                <c:pt idx="63">
                  <c:v>1920</c:v>
                </c:pt>
                <c:pt idx="64">
                  <c:v>1921</c:v>
                </c:pt>
                <c:pt idx="65">
                  <c:v>1922</c:v>
                </c:pt>
                <c:pt idx="66">
                  <c:v>1923</c:v>
                </c:pt>
                <c:pt idx="67">
                  <c:v>1924</c:v>
                </c:pt>
                <c:pt idx="68">
                  <c:v>1925</c:v>
                </c:pt>
                <c:pt idx="69">
                  <c:v>1926</c:v>
                </c:pt>
                <c:pt idx="70">
                  <c:v>1927</c:v>
                </c:pt>
                <c:pt idx="71">
                  <c:v>1928</c:v>
                </c:pt>
                <c:pt idx="72">
                  <c:v>1929</c:v>
                </c:pt>
                <c:pt idx="73">
                  <c:v>1930</c:v>
                </c:pt>
                <c:pt idx="74">
                  <c:v>1931</c:v>
                </c:pt>
                <c:pt idx="75">
                  <c:v>1932</c:v>
                </c:pt>
                <c:pt idx="76">
                  <c:v>1933</c:v>
                </c:pt>
                <c:pt idx="77">
                  <c:v>1934</c:v>
                </c:pt>
                <c:pt idx="78">
                  <c:v>1935</c:v>
                </c:pt>
                <c:pt idx="79">
                  <c:v>1936</c:v>
                </c:pt>
                <c:pt idx="80">
                  <c:v>1937</c:v>
                </c:pt>
                <c:pt idx="81">
                  <c:v>1938</c:v>
                </c:pt>
                <c:pt idx="82">
                  <c:v>1939</c:v>
                </c:pt>
                <c:pt idx="83">
                  <c:v>1940</c:v>
                </c:pt>
                <c:pt idx="84">
                  <c:v>1941</c:v>
                </c:pt>
                <c:pt idx="85">
                  <c:v>1942</c:v>
                </c:pt>
                <c:pt idx="86">
                  <c:v>1943</c:v>
                </c:pt>
                <c:pt idx="87">
                  <c:v>1944</c:v>
                </c:pt>
                <c:pt idx="88">
                  <c:v>1945</c:v>
                </c:pt>
                <c:pt idx="89">
                  <c:v>1946</c:v>
                </c:pt>
                <c:pt idx="90">
                  <c:v>1947</c:v>
                </c:pt>
                <c:pt idx="91">
                  <c:v>1948</c:v>
                </c:pt>
                <c:pt idx="92">
                  <c:v>1949</c:v>
                </c:pt>
                <c:pt idx="93">
                  <c:v>1950</c:v>
                </c:pt>
                <c:pt idx="94">
                  <c:v>1951</c:v>
                </c:pt>
                <c:pt idx="95">
                  <c:v>1952</c:v>
                </c:pt>
                <c:pt idx="96">
                  <c:v>1953</c:v>
                </c:pt>
                <c:pt idx="97">
                  <c:v>1954</c:v>
                </c:pt>
                <c:pt idx="98">
                  <c:v>1955</c:v>
                </c:pt>
                <c:pt idx="99">
                  <c:v>1956</c:v>
                </c:pt>
                <c:pt idx="100">
                  <c:v>1957</c:v>
                </c:pt>
                <c:pt idx="101">
                  <c:v>1958</c:v>
                </c:pt>
                <c:pt idx="102">
                  <c:v>1959</c:v>
                </c:pt>
                <c:pt idx="103">
                  <c:v>1960</c:v>
                </c:pt>
                <c:pt idx="104">
                  <c:v>1961</c:v>
                </c:pt>
                <c:pt idx="105">
                  <c:v>1962</c:v>
                </c:pt>
                <c:pt idx="106">
                  <c:v>1963</c:v>
                </c:pt>
                <c:pt idx="107">
                  <c:v>1964</c:v>
                </c:pt>
                <c:pt idx="108">
                  <c:v>1965</c:v>
                </c:pt>
                <c:pt idx="109">
                  <c:v>1966</c:v>
                </c:pt>
                <c:pt idx="110">
                  <c:v>1967</c:v>
                </c:pt>
                <c:pt idx="111">
                  <c:v>1968</c:v>
                </c:pt>
                <c:pt idx="112">
                  <c:v>1969</c:v>
                </c:pt>
                <c:pt idx="113">
                  <c:v>1970</c:v>
                </c:pt>
                <c:pt idx="114">
                  <c:v>1971</c:v>
                </c:pt>
                <c:pt idx="115">
                  <c:v>1972</c:v>
                </c:pt>
                <c:pt idx="116">
                  <c:v>1973</c:v>
                </c:pt>
                <c:pt idx="117">
                  <c:v>1974</c:v>
                </c:pt>
                <c:pt idx="118">
                  <c:v>1975</c:v>
                </c:pt>
                <c:pt idx="119">
                  <c:v>1976</c:v>
                </c:pt>
                <c:pt idx="120">
                  <c:v>1977</c:v>
                </c:pt>
                <c:pt idx="121">
                  <c:v>1978</c:v>
                </c:pt>
                <c:pt idx="122">
                  <c:v>1979</c:v>
                </c:pt>
                <c:pt idx="123">
                  <c:v>1980</c:v>
                </c:pt>
                <c:pt idx="124">
                  <c:v>1981</c:v>
                </c:pt>
                <c:pt idx="125">
                  <c:v>1982</c:v>
                </c:pt>
                <c:pt idx="126">
                  <c:v>1983</c:v>
                </c:pt>
                <c:pt idx="127">
                  <c:v>1984</c:v>
                </c:pt>
                <c:pt idx="128">
                  <c:v>1985</c:v>
                </c:pt>
                <c:pt idx="129">
                  <c:v>1986</c:v>
                </c:pt>
                <c:pt idx="130">
                  <c:v>1987</c:v>
                </c:pt>
                <c:pt idx="131">
                  <c:v>1988</c:v>
                </c:pt>
                <c:pt idx="132">
                  <c:v>1989</c:v>
                </c:pt>
                <c:pt idx="133">
                  <c:v>1990</c:v>
                </c:pt>
                <c:pt idx="134">
                  <c:v>1991</c:v>
                </c:pt>
                <c:pt idx="135">
                  <c:v>1992</c:v>
                </c:pt>
                <c:pt idx="136">
                  <c:v>1993</c:v>
                </c:pt>
                <c:pt idx="137">
                  <c:v>1994</c:v>
                </c:pt>
                <c:pt idx="138">
                  <c:v>1995</c:v>
                </c:pt>
                <c:pt idx="139">
                  <c:v>1996</c:v>
                </c:pt>
                <c:pt idx="140">
                  <c:v>1997</c:v>
                </c:pt>
                <c:pt idx="141">
                  <c:v>1998</c:v>
                </c:pt>
                <c:pt idx="142">
                  <c:v>1999</c:v>
                </c:pt>
                <c:pt idx="143">
                  <c:v>2000</c:v>
                </c:pt>
                <c:pt idx="144">
                  <c:v>2001</c:v>
                </c:pt>
                <c:pt idx="145">
                  <c:v>2002</c:v>
                </c:pt>
                <c:pt idx="146">
                  <c:v>2003</c:v>
                </c:pt>
                <c:pt idx="147">
                  <c:v>2004</c:v>
                </c:pt>
                <c:pt idx="148">
                  <c:v>2005</c:v>
                </c:pt>
                <c:pt idx="149">
                  <c:v>2006</c:v>
                </c:pt>
                <c:pt idx="150">
                  <c:v>2007</c:v>
                </c:pt>
                <c:pt idx="151">
                  <c:v>2008</c:v>
                </c:pt>
                <c:pt idx="152">
                  <c:v>2009</c:v>
                </c:pt>
                <c:pt idx="153">
                  <c:v>2010</c:v>
                </c:pt>
                <c:pt idx="154">
                  <c:v>2011</c:v>
                </c:pt>
                <c:pt idx="155">
                  <c:v>2012</c:v>
                </c:pt>
              </c:numCache>
            </c:numRef>
          </c:cat>
          <c:val>
            <c:numRef>
              <c:f>Лист1!$H$2:$H$157</c:f>
              <c:numCache>
                <c:formatCode>General</c:formatCode>
                <c:ptCount val="156"/>
                <c:pt idx="0">
                  <c:v>6409.9000000000005</c:v>
                </c:pt>
                <c:pt idx="1">
                  <c:v>6500.1000000000013</c:v>
                </c:pt>
                <c:pt idx="2">
                  <c:v>6443.7</c:v>
                </c:pt>
                <c:pt idx="3">
                  <c:v>6601.7</c:v>
                </c:pt>
                <c:pt idx="4">
                  <c:v>6416.8</c:v>
                </c:pt>
                <c:pt idx="5">
                  <c:v>6701</c:v>
                </c:pt>
                <c:pt idx="6">
                  <c:v>6799.6000000000013</c:v>
                </c:pt>
                <c:pt idx="7">
                  <c:v>7060.7</c:v>
                </c:pt>
                <c:pt idx="8">
                  <c:v>6163.4</c:v>
                </c:pt>
                <c:pt idx="9">
                  <c:v>6100.6</c:v>
                </c:pt>
                <c:pt idx="10">
                  <c:v>6102.9</c:v>
                </c:pt>
                <c:pt idx="11">
                  <c:v>6036.9</c:v>
                </c:pt>
                <c:pt idx="12">
                  <c:v>6021.4</c:v>
                </c:pt>
                <c:pt idx="13">
                  <c:v>7065.2000000000007</c:v>
                </c:pt>
                <c:pt idx="14">
                  <c:v>6968.5</c:v>
                </c:pt>
                <c:pt idx="15">
                  <c:v>6286.8</c:v>
                </c:pt>
                <c:pt idx="16">
                  <c:v>5838.7</c:v>
                </c:pt>
                <c:pt idx="17">
                  <c:v>6787.7999999999993</c:v>
                </c:pt>
                <c:pt idx="18">
                  <c:v>6465.9</c:v>
                </c:pt>
                <c:pt idx="19">
                  <c:v>6910.2000000000007</c:v>
                </c:pt>
                <c:pt idx="20">
                  <c:v>6766</c:v>
                </c:pt>
                <c:pt idx="21">
                  <c:v>6736.4000000000005</c:v>
                </c:pt>
                <c:pt idx="22">
                  <c:v>6864.3</c:v>
                </c:pt>
                <c:pt idx="23">
                  <c:v>7136.6</c:v>
                </c:pt>
                <c:pt idx="24">
                  <c:v>6984.8</c:v>
                </c:pt>
                <c:pt idx="25">
                  <c:v>6890.1000000000013</c:v>
                </c:pt>
                <c:pt idx="26">
                  <c:v>6943.7</c:v>
                </c:pt>
                <c:pt idx="27">
                  <c:v>7076.1</c:v>
                </c:pt>
                <c:pt idx="28">
                  <c:v>7014.4000000000005</c:v>
                </c:pt>
                <c:pt idx="29">
                  <c:v>6751.6000000000013</c:v>
                </c:pt>
                <c:pt idx="30">
                  <c:v>6737.1</c:v>
                </c:pt>
                <c:pt idx="31">
                  <c:v>7054.7</c:v>
                </c:pt>
                <c:pt idx="32">
                  <c:v>7276.2000000000007</c:v>
                </c:pt>
                <c:pt idx="33">
                  <c:v>7163.6000000000013</c:v>
                </c:pt>
                <c:pt idx="34">
                  <c:v>6932.5</c:v>
                </c:pt>
                <c:pt idx="35">
                  <c:v>7420.2999999999993</c:v>
                </c:pt>
                <c:pt idx="36">
                  <c:v>6981.7999999999993</c:v>
                </c:pt>
                <c:pt idx="37">
                  <c:v>6814.6</c:v>
                </c:pt>
                <c:pt idx="38">
                  <c:v>7117.3</c:v>
                </c:pt>
                <c:pt idx="39">
                  <c:v>6821.2</c:v>
                </c:pt>
                <c:pt idx="40">
                  <c:v>7201.1000000000013</c:v>
                </c:pt>
                <c:pt idx="41">
                  <c:v>6950.1000000000013</c:v>
                </c:pt>
                <c:pt idx="42">
                  <c:v>6706.2</c:v>
                </c:pt>
                <c:pt idx="43">
                  <c:v>7011.7</c:v>
                </c:pt>
                <c:pt idx="44">
                  <c:v>6937.9</c:v>
                </c:pt>
                <c:pt idx="45">
                  <c:v>6867</c:v>
                </c:pt>
                <c:pt idx="46">
                  <c:v>7021.5000000000009</c:v>
                </c:pt>
                <c:pt idx="47">
                  <c:v>7097.6000000000013</c:v>
                </c:pt>
                <c:pt idx="48">
                  <c:v>7038.6</c:v>
                </c:pt>
                <c:pt idx="49">
                  <c:v>7001.6</c:v>
                </c:pt>
                <c:pt idx="50">
                  <c:v>6987.4000000000005</c:v>
                </c:pt>
                <c:pt idx="51">
                  <c:v>6961.5</c:v>
                </c:pt>
                <c:pt idx="52">
                  <c:v>7305.7</c:v>
                </c:pt>
                <c:pt idx="53">
                  <c:v>7399.7</c:v>
                </c:pt>
                <c:pt idx="54">
                  <c:v>6784.1</c:v>
                </c:pt>
                <c:pt idx="55">
                  <c:v>7486.5</c:v>
                </c:pt>
                <c:pt idx="56">
                  <c:v>6936.5000000000009</c:v>
                </c:pt>
                <c:pt idx="57">
                  <c:v>6590</c:v>
                </c:pt>
                <c:pt idx="58">
                  <c:v>7198.5</c:v>
                </c:pt>
                <c:pt idx="59">
                  <c:v>7394.2</c:v>
                </c:pt>
                <c:pt idx="60">
                  <c:v>7123.8</c:v>
                </c:pt>
                <c:pt idx="61">
                  <c:v>6958</c:v>
                </c:pt>
                <c:pt idx="62">
                  <c:v>7025</c:v>
                </c:pt>
                <c:pt idx="63">
                  <c:v>6917.4000000000005</c:v>
                </c:pt>
                <c:pt idx="64">
                  <c:v>6570.3</c:v>
                </c:pt>
                <c:pt idx="65">
                  <c:v>7151.6</c:v>
                </c:pt>
                <c:pt idx="66">
                  <c:v>7076.3</c:v>
                </c:pt>
                <c:pt idx="67">
                  <c:v>6948.5000000000009</c:v>
                </c:pt>
                <c:pt idx="68">
                  <c:v>6685.6</c:v>
                </c:pt>
                <c:pt idx="69">
                  <c:v>6630.3</c:v>
                </c:pt>
                <c:pt idx="70">
                  <c:v>6924.1</c:v>
                </c:pt>
                <c:pt idx="71">
                  <c:v>6930.4</c:v>
                </c:pt>
                <c:pt idx="72">
                  <c:v>7301.5</c:v>
                </c:pt>
                <c:pt idx="73">
                  <c:v>7071.7</c:v>
                </c:pt>
                <c:pt idx="74">
                  <c:v>7198</c:v>
                </c:pt>
                <c:pt idx="75">
                  <c:v>6369.2000000000007</c:v>
                </c:pt>
                <c:pt idx="76">
                  <c:v>7167.5</c:v>
                </c:pt>
                <c:pt idx="77">
                  <c:v>6985.7999999999993</c:v>
                </c:pt>
                <c:pt idx="78">
                  <c:v>7045.8000000000011</c:v>
                </c:pt>
                <c:pt idx="79">
                  <c:v>7257.2</c:v>
                </c:pt>
                <c:pt idx="80">
                  <c:v>7287.2000000000016</c:v>
                </c:pt>
                <c:pt idx="81">
                  <c:v>6734.2999999999993</c:v>
                </c:pt>
                <c:pt idx="82">
                  <c:v>6478.3</c:v>
                </c:pt>
                <c:pt idx="83">
                  <c:v>6853.1</c:v>
                </c:pt>
                <c:pt idx="84">
                  <c:v>6793.1</c:v>
                </c:pt>
                <c:pt idx="85">
                  <c:v>6851.5</c:v>
                </c:pt>
                <c:pt idx="86">
                  <c:v>6474.2999999999993</c:v>
                </c:pt>
                <c:pt idx="87">
                  <c:v>6787.6</c:v>
                </c:pt>
                <c:pt idx="88">
                  <c:v>6749.4000000000005</c:v>
                </c:pt>
                <c:pt idx="89">
                  <c:v>6762.7000000000007</c:v>
                </c:pt>
                <c:pt idx="90">
                  <c:v>7359.8</c:v>
                </c:pt>
                <c:pt idx="91">
                  <c:v>6564.6</c:v>
                </c:pt>
                <c:pt idx="92">
                  <c:v>6728.7</c:v>
                </c:pt>
                <c:pt idx="93">
                  <c:v>6527</c:v>
                </c:pt>
                <c:pt idx="94">
                  <c:v>6868.3</c:v>
                </c:pt>
                <c:pt idx="95">
                  <c:v>6990.1</c:v>
                </c:pt>
                <c:pt idx="96">
                  <c:v>6524.4</c:v>
                </c:pt>
                <c:pt idx="97">
                  <c:v>6966.4000000000005</c:v>
                </c:pt>
                <c:pt idx="98">
                  <c:v>6640</c:v>
                </c:pt>
                <c:pt idx="99">
                  <c:v>7130</c:v>
                </c:pt>
                <c:pt idx="100">
                  <c:v>6901.9</c:v>
                </c:pt>
                <c:pt idx="101">
                  <c:v>6517.7000000000007</c:v>
                </c:pt>
                <c:pt idx="102">
                  <c:v>6563.3</c:v>
                </c:pt>
                <c:pt idx="103">
                  <c:v>6784.4000000000005</c:v>
                </c:pt>
                <c:pt idx="104">
                  <c:v>6555.6</c:v>
                </c:pt>
                <c:pt idx="105">
                  <c:v>6454.1000000000013</c:v>
                </c:pt>
                <c:pt idx="106">
                  <c:v>6306.3</c:v>
                </c:pt>
                <c:pt idx="107">
                  <c:v>6494.5</c:v>
                </c:pt>
                <c:pt idx="108">
                  <c:v>6528.6</c:v>
                </c:pt>
                <c:pt idx="109">
                  <c:v>6920</c:v>
                </c:pt>
                <c:pt idx="110">
                  <c:v>6551.1000000000013</c:v>
                </c:pt>
                <c:pt idx="111">
                  <c:v>6657.8</c:v>
                </c:pt>
                <c:pt idx="112">
                  <c:v>7128.2</c:v>
                </c:pt>
                <c:pt idx="113">
                  <c:v>6825.1</c:v>
                </c:pt>
                <c:pt idx="114">
                  <c:v>6557.2</c:v>
                </c:pt>
                <c:pt idx="115">
                  <c:v>6619.7000000000007</c:v>
                </c:pt>
                <c:pt idx="116">
                  <c:v>6388.4</c:v>
                </c:pt>
                <c:pt idx="117">
                  <c:v>6949.3</c:v>
                </c:pt>
                <c:pt idx="118">
                  <c:v>6324.4</c:v>
                </c:pt>
                <c:pt idx="119">
                  <c:v>6761.9000000000005</c:v>
                </c:pt>
                <c:pt idx="120">
                  <c:v>6640.9</c:v>
                </c:pt>
                <c:pt idx="121">
                  <c:v>6253.2</c:v>
                </c:pt>
                <c:pt idx="122">
                  <c:v>6440.0000000000009</c:v>
                </c:pt>
                <c:pt idx="123">
                  <c:v>6686.4</c:v>
                </c:pt>
                <c:pt idx="124">
                  <c:v>6464.7</c:v>
                </c:pt>
                <c:pt idx="125">
                  <c:v>6363</c:v>
                </c:pt>
                <c:pt idx="126">
                  <c:v>6135.8</c:v>
                </c:pt>
                <c:pt idx="127">
                  <c:v>6829.1</c:v>
                </c:pt>
                <c:pt idx="128">
                  <c:v>6788.7999999999993</c:v>
                </c:pt>
                <c:pt idx="129">
                  <c:v>6216.7999999999993</c:v>
                </c:pt>
                <c:pt idx="130">
                  <c:v>6622.8</c:v>
                </c:pt>
                <c:pt idx="131">
                  <c:v>6300.8</c:v>
                </c:pt>
                <c:pt idx="132">
                  <c:v>6041.4</c:v>
                </c:pt>
                <c:pt idx="133">
                  <c:v>5811.7</c:v>
                </c:pt>
                <c:pt idx="134">
                  <c:v>6356.5</c:v>
                </c:pt>
                <c:pt idx="135">
                  <c:v>5981.9</c:v>
                </c:pt>
                <c:pt idx="136">
                  <c:v>5970.6</c:v>
                </c:pt>
                <c:pt idx="137">
                  <c:v>6031</c:v>
                </c:pt>
                <c:pt idx="138">
                  <c:v>5735.0000000000009</c:v>
                </c:pt>
                <c:pt idx="139">
                  <c:v>6243.7</c:v>
                </c:pt>
                <c:pt idx="140">
                  <c:v>5735.7999999999993</c:v>
                </c:pt>
                <c:pt idx="141">
                  <c:v>6098.7</c:v>
                </c:pt>
                <c:pt idx="142">
                  <c:v>6292.2000000000007</c:v>
                </c:pt>
                <c:pt idx="143">
                  <c:v>6433.2000000000007</c:v>
                </c:pt>
                <c:pt idx="144">
                  <c:v>6325.8000000000011</c:v>
                </c:pt>
                <c:pt idx="145">
                  <c:v>5774.9000000000005</c:v>
                </c:pt>
                <c:pt idx="146">
                  <c:v>6021.5</c:v>
                </c:pt>
                <c:pt idx="147">
                  <c:v>5993.7000000000007</c:v>
                </c:pt>
                <c:pt idx="148">
                  <c:v>6146.2</c:v>
                </c:pt>
                <c:pt idx="149">
                  <c:v>6271.9000000000005</c:v>
                </c:pt>
                <c:pt idx="150">
                  <c:v>5468.6000000000013</c:v>
                </c:pt>
                <c:pt idx="151">
                  <c:v>6022.5</c:v>
                </c:pt>
                <c:pt idx="152">
                  <c:v>6347.9000000000005</c:v>
                </c:pt>
                <c:pt idx="153">
                  <c:v>6673.2</c:v>
                </c:pt>
                <c:pt idx="154">
                  <c:v>6024.4</c:v>
                </c:pt>
                <c:pt idx="155">
                  <c:v>6519.2999999999993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85-4B16-B5AB-57364D3ACD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5315888"/>
        <c:axId val="925302288"/>
      </c:lineChart>
      <c:catAx>
        <c:axId val="92531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25302288"/>
        <c:crosses val="autoZero"/>
        <c:auto val="1"/>
        <c:lblAlgn val="ctr"/>
        <c:lblOffset val="100"/>
        <c:tickLblSkip val="5"/>
        <c:noMultiLvlLbl val="0"/>
      </c:catAx>
      <c:valAx>
        <c:axId val="925302288"/>
        <c:scaling>
          <c:orientation val="minMax"/>
          <c:max val="7800"/>
          <c:min val="52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25315888"/>
        <c:crosses val="autoZero"/>
        <c:crossBetween val="midCat"/>
        <c:majorUnit val="500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BE666-FD73-47CA-A550-C4AF4C224883}" type="datetimeFigureOut">
              <a:rPr lang="ru-RU" smtClean="0"/>
              <a:t>29.05.2026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96865-DE51-4595-AE66-E82236C2DD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79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algn="l" defTabSz="914400" rtl="0" eaLnBrk="1" latinLnBrk="0" hangingPunct="1"/>
                <a:endParaRPr lang="ru-RU" sz="1200" kern="1200" baseline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Энтропия рассчитывается исходя из вероятности события. Однако в жизни чаще приходится оперировать не вероятностями, а конкретными частотами возникновения каких-либо событий. При этом ситуация, когда данных о частоте возникновения события немного. Как скажется на результатах расчета переход от вероятностей к частотам? Для демонстрации произведем эксперимент: серию из 50000 испытаний по 100 подбрасываний двух монеток: «честной» и с произвольной вероятностью выпадения решки. Честная монетка с равными вероятностями выпадения «орла» и «решки» (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𝑝_орел=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𝑝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_решка=0,5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 Для «смещенной» монеты примем вероятности выпадения «решки»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𝑝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_решки=0,7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а «орла»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𝑝_орла=0,3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endParaRPr lang="ru-RU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Математическое ожидание оценки энтропии, рассчитанное по частотам выпадения «орла» и «решки» с ростом количества «подбрасываний» в одном испытании асимптотически приближается к своему истинному значению — к единице для «честной» монеты (4) и к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0,8813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для «смещенной» (5). При малых объемах данных (количестве «подбрасываний» в каждом испытании) математическое ожидание оценок энтропии смещено (рисунок 1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</a:t>
                </a:r>
              </a:p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Кроме того, при малых объемах выборки возрастает дисперсия оценок энтропии. При этом, чем менее равномерными будут распределения вероятностей, тем сильнее возрастает разброс оценок энтропии (рисунок 2).</a:t>
                </a:r>
              </a:p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Зачастую переход от вероятностей к частотам неизбежен в прикладных задачах. При этом такой переход влияет на результаты оценки параметров, что может приводить к неверным выводам. Характер и величина этого влияния требуют изучения. Аналитическое исследование влияния объема выборки на качество показателя применимо для ограниченного числа простых случаев. </a:t>
                </a:r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96865-DE51-4595-AE66-E82236C2DDB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157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1.	Рассматриваемые в работе характеристики качества улучшаются с ростом объёма выборки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𝑁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Математическое ожидание оценок (20) приближается к истинному значению коэффициента смертности, уменьшается смещение (21) и дисперсия оценок (22), увеличивается доля попадания оценок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𝜆 ̃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в десятипроцентный интервал. Излагаемая методика позволяет получать точные значения показателей качества для различных объёмов выборки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𝑁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2.	По всем рассмотренным характеристикам и всему рассмотренному диапазону объема выборки исследуемые алгоритмы упорядочены почти всегда одинаково. Наихудшим является второй из них (14), затем идет алгоритм (13). Дисперсия оценок, полученных этими алгоритмами в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2,5‑3 раза больше по сравнению с результатами оценок алгоритмами (12), (15).</a:t>
                </a:r>
              </a:p>
              <a:p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96865-DE51-4595-AE66-E82236C2DDB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846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96865-DE51-4595-AE66-E82236C2DDB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952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1.	Рассматриваемые в работе характеристики качества улучшаются с ростом объёма выборки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Математическое ожидание оценок (20) приближается к истинному значению коэффициента смертности, уменьшается смещение (21) и дисперсия оценок (22), увеличивается доля попадания оценок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ru-RU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𝜆</m:t>
                        </m:r>
                      </m:e>
                    </m:acc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в десятипроцентный интервал. Излагаемая методика позволяет получать точные значения показателей качества для различных объёмов выборки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𝑁</m:t>
                    </m:r>
                  </m:oMath>
                </a14:m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2.	По всем рассмотренным характеристикам и всему рассмотренному диапазону объема выборки исследуемые алгоритмы упорядочены почти всегда одинаково. Наихудшим является второй из них (14), затем идет алгоритм (13). Дисперсия оценок, полученных этими алгоритмами в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2,5‑3 раза больше по сравнению с результатами оценок алгоритмами (12), (15).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1.	Рассматриваемые в работе характеристики качества улучшаются с ростом объёма выборки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𝑁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Математическое ожидание оценок (20) приближается к истинному значению коэффициента смертности, уменьшается смещение (21) и дисперсия оценок (22), увеличивается доля попадания оценок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𝜆 ̃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в десятипроцентный интервал. Излагаемая методика позволяет получать точные значения показателей качества для различных объёмов выборки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𝑁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2.	По всем рассмотренным характеристикам и всему рассмотренному диапазону объема выборки исследуемые алгоритмы упорядочены почти всегда одинаково. Наихудшим является второй из них (14), затем идет алгоритм (13). Дисперсия оценок, полученных этими алгоритмами в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2,5‑3 раза больше по сравнению с результатами оценок алгоритмами (12), (15).</a:t>
                </a:r>
              </a:p>
              <a:p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96865-DE51-4595-AE66-E82236C2DDB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5743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Разрабатываемая методика может быть использована для более сложных моделей. В работе рассматривается модель, описывающая возраст голомянок с учетом возможности, с некоторой вероятностью, появления второго кольца, и, соответственно, возникновения ошибки при определении возраста. Дело в том, что вследствие изменения условий в окружающей среде существует вероятность появления в один год двух колец на отолитах голомянки. Перед вами граф динамики ситуации с учетом вероятности появления двух колец. Возможность гибели рыбы на представленном графе не отображена. Вероятность появления двух колец за год жизни примем равной 10%.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algn="l" defTabSz="914400" rtl="0" eaLnBrk="1" latinLnBrk="0" hangingPunct="1"/>
            <a:endParaRPr lang="ru-RU" sz="120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96865-DE51-4595-AE66-E82236C2DDB2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140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96865-DE51-4595-AE66-E82236C2DDB2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764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96865-DE51-4595-AE66-E82236C2DDB2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172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algn="l" defTabSz="914400" rtl="0" eaLnBrk="1" latinLnBrk="0" hangingPunct="1"/>
                <a:endParaRPr lang="ru-RU" sz="1200" kern="1200" baseline="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Энтропия рассчитывается исходя из вероятности события. Однако в жизни чаще приходится оперировать не вероятностями, а конкретными частотами возникновения каких-либо событий. При этом ситуация, когда данных о частоте возникновения события немного. Как скажется на результатах расчета переход от вероятностей к частотам? Для демонстрации произведем эксперимент: серию из 50000 испытаний по 100 подбрасываний двух монеток: «честной» и с произвольной вероятностью выпадения решки. Честная монетка с равными вероятностями выпадения «орла» и «решки» (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𝑝_орел=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𝑝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_решка=0,5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 Для «смещенной» монеты примем вероятности выпадения «решки»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𝑝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_решки=0,7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а «орла»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𝑝_орла=0,3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endParaRPr lang="ru-RU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Математическое ожидание оценки энтропии, рассчитанное по частотам выпадения «орла» и «решки» с ростом количества «подбрасываний» в одном испытании асимптотически приближается к своему истинному значению — к единице для «честной» монеты (4) и к </a:t>
                </a:r>
                <a:r>
                  <a:rPr lang="ru-RU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0,8813</a:t>
                </a:r>
                <a:r>
                  <a:rPr lang="ru-RU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для «смещенной» (5). При малых объемах данных (количестве «подбрасываний» в каждом испытании) математическое ожидание оценок энтропии смещено (рисунок 1</a:t>
                </a:r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).</a:t>
                </a:r>
              </a:p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Кроме того, при малых объемах выборки возрастает дисперсия оценок энтропии. При этом, чем менее равномерными будут распределения вероятностей, тем сильнее возрастает разброс оценок энтропии (рисунок 2).</a:t>
                </a:r>
              </a:p>
              <a:p>
                <a:r>
                  <a:rPr lang="ru-RU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Зачастую переход от вероятностей к частотам неизбежен в прикладных задачах. При этом такой переход влияет на результаты оценки параметров, что может приводить к неверным выводам. Характер и величина этого влияния требуют изучения. Аналитическое исследование влияния объема выборки на качество показателя применимо для ограниченного числа простых случаев. </a:t>
                </a:r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96865-DE51-4595-AE66-E82236C2DDB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9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96865-DE51-4595-AE66-E82236C2DDB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071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96865-DE51-4595-AE66-E82236C2DDB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37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96865-DE51-4595-AE66-E82236C2DDB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837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ru-RU" sz="110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F0FEC-0CA8-4D40-BC9B-BA7BCAF6AF3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05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ru-RU" sz="110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DF0FEC-0CA8-4D40-BC9B-BA7BCAF6AF3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537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lnSpc>
                <a:spcPct val="100000"/>
              </a:lnSpc>
              <a:spcAft>
                <a:spcPts val="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 рассмотрено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4х3+1=13 алгоритмов оценки параметров усеченного дискретного экспоненциального закона распределения случайной величины.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l" defTabSz="914400" rtl="0" eaLnBrk="1" latinLnBrk="0" hangingPunct="1"/>
            <a:endParaRPr lang="ru-RU" sz="120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96865-DE51-4595-AE66-E82236C2DDB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213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ru-RU" sz="1200" kern="120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296865-DE51-4595-AE66-E82236C2DDB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0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61DE-9C64-4BCF-8EB9-A2CC6EBB9364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7DF8-3704-41F1-9006-E185F3AED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61DE-9C64-4BCF-8EB9-A2CC6EBB9364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7DF8-3704-41F1-9006-E185F3AED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61DE-9C64-4BCF-8EB9-A2CC6EBB9364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7DF8-3704-41F1-9006-E185F3AED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61DE-9C64-4BCF-8EB9-A2CC6EBB9364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7DF8-3704-41F1-9006-E185F3AED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61DE-9C64-4BCF-8EB9-A2CC6EBB9364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7DF8-3704-41F1-9006-E185F3AED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61DE-9C64-4BCF-8EB9-A2CC6EBB9364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7DF8-3704-41F1-9006-E185F3AED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61DE-9C64-4BCF-8EB9-A2CC6EBB9364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7DF8-3704-41F1-9006-E185F3AED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61DE-9C64-4BCF-8EB9-A2CC6EBB9364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7DF8-3704-41F1-9006-E185F3AED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61DE-9C64-4BCF-8EB9-A2CC6EBB9364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7DF8-3704-41F1-9006-E185F3AED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61DE-9C64-4BCF-8EB9-A2CC6EBB9364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7DF8-3704-41F1-9006-E185F3AED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161DE-9C64-4BCF-8EB9-A2CC6EBB9364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27DF8-3704-41F1-9006-E185F3AED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161DE-9C64-4BCF-8EB9-A2CC6EBB9364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27DF8-3704-41F1-9006-E185F3AEDC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journal/international-journal-of-approximate-reasoning" TargetMode="External"/><Relationship Id="rId2" Type="http://schemas.openxmlformats.org/officeDocument/2006/relationships/hyperlink" Target="http://www.sipta.org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1680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Доклад на международном веб-семинаре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«Интервальный анализ и его приложения»,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марта 2026 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288032" y="2492896"/>
            <a:ext cx="9144000" cy="1467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Последствия от подмены </a:t>
            </a:r>
            <a:endParaRPr lang="en-US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вероятностей частотами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620688" y="4293096"/>
            <a:ext cx="8208912" cy="1980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Зоркальцев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Валерий Иванович, 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Князев Александр Сергеевич,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Байкальский государственный университет,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Иркутск.</a:t>
            </a:r>
          </a:p>
        </p:txBody>
      </p:sp>
    </p:spTree>
    <p:extLst>
      <p:ext uri="{BB962C8B-B14F-4D97-AF65-F5344CB8AC3E}">
        <p14:creationId xmlns:p14="http://schemas.microsoft.com/office/powerpoint/2010/main" val="424804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848872" cy="5866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2. Задачи сравнительного анализа текстов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Существуют задачи определения особенностей текстов разных авторов, изменений этих особенностей с возрастом, задачи определения авторства.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решения таких задач формируется специальное направление в вычислительной лингвистике, базирующееся на сравнительном анализе частот отдельных языковых конструкций (особых слов, оборотов речи, риторических структур).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Исследования по любой из используемых мер близости текстов нуждаются в оценках их надежности, достоверности, точности. Для этого используется и развивается излагаемая в данном докладе методика.       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150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30997"/>
          </a:xfr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3. Задачи аппроксимации, оценки параметров законов распределения случайной величины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000" cy="1569660"/>
          </a:xfrm>
        </p:spPr>
        <p:txBody>
          <a:bodyPr>
            <a:sp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книгах по математической статистике для обоснования методов обычно используются их свойства при больших, выборках: асимптотическая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несмещёность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асимптотическая эффективность, состоятельность.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03684"/>
            <a:ext cx="8640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решении реальных задач используются ограниченные объемы данных, что необходимо учитывать при сравнении и выборе методов аппроксимации. О проблеме  ограниченности располагаемой выборки писал еще Гаусс, критикую им же предложенные ранее способы обоснования метода наименьших квадратов.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877272"/>
            <a:ext cx="8640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это важно? Как это анализировать и учитывать? </a:t>
            </a:r>
          </a:p>
        </p:txBody>
      </p:sp>
    </p:spTree>
    <p:extLst>
      <p:ext uri="{BB962C8B-B14F-4D97-AF65-F5344CB8AC3E}">
        <p14:creationId xmlns:p14="http://schemas.microsoft.com/office/powerpoint/2010/main" val="1879092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28" y="46365"/>
            <a:ext cx="9152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SFTI1000"/>
              </a:rPr>
              <a:t>Пример 3. Задача оценки параметров усеченного экспоненциального закона распределения случайной величины, модель динамики смертности рыб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556792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Усеченное дискретное экспоненциальное распределение: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79512" y="2078167"/>
                <a:ext cx="3106876" cy="414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ru-RU" sz="200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ru-RU" sz="20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ru-RU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ru-RU" sz="200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078167"/>
                <a:ext cx="3106876" cy="414601"/>
              </a:xfrm>
              <a:prstGeom prst="rect">
                <a:avLst/>
              </a:prstGeom>
              <a:blipFill>
                <a:blip r:embed="rId2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583872" y="2076756"/>
                <a:ext cx="2847061" cy="416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ru-RU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ru-RU" sz="2000">
                        <a:latin typeface="Cambria Math" panose="02040503050406030204" pitchFamily="18" charset="0"/>
                      </a:rPr>
                      <m:t>)=</m:t>
                    </m:r>
                    <m:func>
                      <m:func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ru-RU" sz="2000">
                            <a:latin typeface="Cambria Math" panose="02040503050406030204" pitchFamily="18" charset="0"/>
                          </a:rPr>
                          <m:t>1</m:t>
                        </m:r>
                      </m:fName>
                      <m:e>
                        <m:r>
                          <a:rPr lang="ru-RU" sz="2000">
                            <a:latin typeface="Cambria Math" panose="02040503050406030204" pitchFamily="18" charset="0"/>
                          </a:rPr>
                          <m:t>/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ru-RU" sz="200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p>
                              <m:sSup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ru-RU" sz="2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nary>
                      </m:e>
                    </m:func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872" y="2076756"/>
                <a:ext cx="2847061" cy="416140"/>
              </a:xfrm>
              <a:prstGeom prst="rect">
                <a:avLst/>
              </a:prstGeom>
              <a:blipFill>
                <a:blip r:embed="rId3"/>
                <a:stretch>
                  <a:fillRect l="-1927" t="-113235" r="-1713" b="-1794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79512" y="2636912"/>
                <a:ext cx="763284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 возраст,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— вероятность рыбе быть в возрасте </a:t>
                </a:r>
                <a:r>
                  <a:rPr lang="en-US" sz="20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— максимальный возраст рыбы.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36912"/>
                <a:ext cx="7632848" cy="707886"/>
              </a:xfrm>
              <a:prstGeom prst="rect">
                <a:avLst/>
              </a:prstGeom>
              <a:blipFill>
                <a:blip r:embed="rId4"/>
                <a:stretch>
                  <a:fillRect t="-5172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79512" y="3766998"/>
                <a:ext cx="8208912" cy="1030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Достаточно оценить один из двух (ключевых) параметров:</a:t>
                </a:r>
              </a:p>
              <a:p>
                <a:pPr marL="285750" indent="-285750">
                  <a:buFont typeface="Symbol" panose="05050102010706020507" pitchFamily="18" charset="2"/>
                  <a:buChar char="l"/>
                </a:pP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 коэффициент смертности,</a:t>
                </a:r>
                <a14:m>
                  <m:oMath xmlns:m="http://schemas.openxmlformats.org/officeDocument/2006/math">
                    <m:r>
                      <a:rPr lang="ru-RU" sz="2000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     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𝑟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= 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𝑒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ru-RU" sz="20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 вероятность дожития до следующего года.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66998"/>
                <a:ext cx="8208912" cy="1030154"/>
              </a:xfrm>
              <a:prstGeom prst="rect">
                <a:avLst/>
              </a:prstGeom>
              <a:blipFill rotWithShape="0">
                <a:blip r:embed="rId5"/>
                <a:stretch>
                  <a:fillRect l="-817" t="-3550" b="-100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79512" y="5218257"/>
                <a:ext cx="8712968" cy="1451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Исходные данные для оценок: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количество рыб возраста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в выборке из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особей,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максимальный возраст рыбы;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доля рыб возраста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в 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выборке. 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218257"/>
                <a:ext cx="8712968" cy="1451103"/>
              </a:xfrm>
              <a:prstGeom prst="rect">
                <a:avLst/>
              </a:prstGeom>
              <a:blipFill>
                <a:blip r:embed="rId6"/>
                <a:stretch>
                  <a:fillRect l="-699" t="-2101" b="-2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270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3522" y="4554"/>
            <a:ext cx="91575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ea typeface="SFTI1000"/>
              </a:rPr>
              <a:t>Распределение по возрастам большой голомянки (Стариков)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"/>
          <a:stretch/>
        </p:blipFill>
        <p:spPr>
          <a:xfrm>
            <a:off x="1737407" y="548680"/>
            <a:ext cx="5655663" cy="42798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87624" y="4894942"/>
                <a:ext cx="5808513" cy="1038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>
                    <a:latin typeface="Times New Roman" panose="02020603050405020304" pitchFamily="18" charset="0"/>
                    <a:ea typeface="SFTI1000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ru-RU" dirty="0"/>
                  <a:t> — количество рыб возраста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dirty="0"/>
                  <a:t>, в выборке из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особей.</a:t>
                </a:r>
                <a:endParaRPr lang="en-US" dirty="0"/>
              </a:p>
              <a:p>
                <a:pPr algn="l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ru-RU" dirty="0"/>
                  <a:t>, где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— максимальный возраст рыбы.</a:t>
                </a:r>
                <a:endParaRPr lang="en-US" dirty="0"/>
              </a:p>
              <a:p>
                <a:pPr algn="l"/>
                <a:r>
                  <a:rPr lang="ru-RU" dirty="0"/>
                  <a:t>Тогда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ru-RU" dirty="0"/>
                  <a:t>— доля рыб в выборке.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894942"/>
                <a:ext cx="5808513" cy="1038169"/>
              </a:xfrm>
              <a:prstGeom prst="rect">
                <a:avLst/>
              </a:prstGeom>
              <a:blipFill rotWithShape="0">
                <a:blip r:embed="rId4"/>
                <a:stretch>
                  <a:fillRect l="-944" t="-3529" b="-2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252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52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SFTI1000"/>
              </a:rPr>
              <a:t>Оценки коэффициента смертности голомянок двумя вариантами метода наименьших квадратов на одних и тех же данных, расхождение примерно в 10%.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105354"/>
              </p:ext>
            </p:extLst>
          </p:nvPr>
        </p:nvGraphicFramePr>
        <p:xfrm>
          <a:off x="285110" y="2636913"/>
          <a:ext cx="8463354" cy="282271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821118">
                  <a:extLst>
                    <a:ext uri="{9D8B030D-6E8A-4147-A177-3AD203B41FA5}">
                      <a16:colId xmlns:a16="http://schemas.microsoft.com/office/drawing/2014/main" val="1306434035"/>
                    </a:ext>
                  </a:extLst>
                </a:gridCol>
                <a:gridCol w="2821118">
                  <a:extLst>
                    <a:ext uri="{9D8B030D-6E8A-4147-A177-3AD203B41FA5}">
                      <a16:colId xmlns:a16="http://schemas.microsoft.com/office/drawing/2014/main" val="442063568"/>
                    </a:ext>
                  </a:extLst>
                </a:gridCol>
                <a:gridCol w="2821118">
                  <a:extLst>
                    <a:ext uri="{9D8B030D-6E8A-4147-A177-3AD203B41FA5}">
                      <a16:colId xmlns:a16="http://schemas.microsoft.com/office/drawing/2014/main" val="809716365"/>
                    </a:ext>
                  </a:extLst>
                </a:gridCol>
              </a:tblGrid>
              <a:tr h="1672223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МНК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логарифмической шкале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МНК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исходной шкале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3807610"/>
                  </a:ext>
                </a:extLst>
              </a:tr>
              <a:tr h="57524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Большая голомянка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0,4428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0,4939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461284"/>
                  </a:ext>
                </a:extLst>
              </a:tr>
              <a:tr h="575244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Малая голомянка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0,6492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0,6070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5092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912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496"/>
            <a:ext cx="8604448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Подробнее разрабатываемая методика, алгоритмы и программы, результаты их применения представлены в подготовленной к защите  диссертации на соискание ученой степени кандидата технических наук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204088"/>
            <a:ext cx="4572000" cy="4608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Князева Александра Сергеевича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13384" y="2719553"/>
            <a:ext cx="6336704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Методика исследования последствий от замены вероятностей частотами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1072" y="4084866"/>
            <a:ext cx="738132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Специальность:  2.3.1 «Системный анализ, управление и обработка информации, статистика»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0804" y="5318476"/>
            <a:ext cx="5750097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 руководитель: </a:t>
            </a:r>
          </a:p>
          <a:p>
            <a:pPr algn="r">
              <a:lnSpc>
                <a:spcPct val="107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доктор технических наук, профессор </a:t>
            </a:r>
          </a:p>
          <a:p>
            <a:pPr algn="r">
              <a:lnSpc>
                <a:spcPct val="107000"/>
              </a:lnSpc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Зоркальцев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Валерий Иванович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659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64000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К настоящему времени обсуждаемая методика в завершенном виде разработана для задач оценки параметров дискретных законов распределения случайных величин.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395527"/>
            <a:ext cx="8640000" cy="20681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диссертации А.С. Князева она излагается на примере дискретного усеченного экспоненциального закона распределения с приложением к оценке распределения по возрастам и параметров динамики смертности большой и малой голомянки.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6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462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Этапы методики исследований:</a:t>
            </a:r>
            <a:r>
              <a:rPr lang="ru-RU" sz="2800" i="1" dirty="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980728"/>
            <a:ext cx="8640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исследуемых методов (моделей);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41838"/>
            <a:ext cx="8640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алгоритмов и ключевых параметров  для оценки параметров;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872280"/>
            <a:ext cx="8640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диапазонов содержащих «истинные»  значения ключевых параметров, варьирование значений ключевых параметров в рамках заданных диапазонов.                     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79512" y="4372053"/>
                <a:ext cx="86400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рассматриваемом примере варьируется значение параметра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диапазоне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[0.3,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0.7] 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шагом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𝛥𝜆</m:t>
                    </m:r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=0.1.</m:t>
                    </m:r>
                  </m:oMath>
                </a14:m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endParaRPr 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(Отсюда определяются диапазоны показателей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r,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372053"/>
                <a:ext cx="8640000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1058" t="-2516" b="-62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442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47268"/>
            <a:ext cx="81740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32000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условной вероятности дожития до следующего года в виде взвешенной средней арифметической: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51520" y="2166527"/>
                <a:ext cx="3737113" cy="5423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i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u-RU" sz="2000" i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ru-RU" sz="2000" i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f>
                          <m:f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ru-RU" sz="2000" i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ru-RU" sz="2000" i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ru-RU" sz="2000" i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ru-RU" sz="2000" i="0">
                        <a:latin typeface="Cambria Math" panose="02040503050406030204" pitchFamily="18" charset="0"/>
                      </a:rPr>
                      <m:t>− 1</m:t>
                    </m:r>
                    <m:r>
                      <a:rPr lang="ru-RU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166527"/>
                <a:ext cx="3737113" cy="542393"/>
              </a:xfrm>
              <a:prstGeom prst="rect">
                <a:avLst/>
              </a:prstGeom>
              <a:blipFill rotWithShape="0">
                <a:blip r:embed="rId3"/>
                <a:stretch>
                  <a:fillRect l="-1631" t="-83146" b="-1168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251520" y="3075701"/>
            <a:ext cx="82024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32000" algn="l"/>
              </a:tabLs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условной вероятности дожития до следующего года в виде взвешенной средней геометрической: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251520" y="4038735"/>
                <a:ext cx="3913315" cy="5423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∏"/>
                        <m:limLoc m:val="subSup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u-RU" sz="20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0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ru-RU" sz="200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ru-RU" sz="200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p>
                        </m:sSup>
                        <m:r>
                          <a:rPr lang="ru-RU" sz="200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u-RU" sz="2000">
                            <a:latin typeface="Cambria Math" panose="02040503050406030204" pitchFamily="18" charset="0"/>
                          </a:rPr>
                          <m:t>=1,…,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000">
                            <a:latin typeface="Cambria Math" panose="02040503050406030204" pitchFamily="18" charset="0"/>
                          </a:rPr>
                          <m:t> 1</m:t>
                        </m:r>
                      </m:e>
                    </m:nary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038735"/>
                <a:ext cx="3913315" cy="542393"/>
              </a:xfrm>
              <a:prstGeom prst="rect">
                <a:avLst/>
              </a:prstGeom>
              <a:blipFill rotWithShape="0">
                <a:blip r:embed="rId4"/>
                <a:stretch>
                  <a:fillRect l="-1558" t="-84091" b="-1193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51520" y="5013176"/>
            <a:ext cx="8174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3200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методом наименьших квадратов в логарифмической шкале: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51520" y="5844173"/>
                <a:ext cx="6859955" cy="722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ru-RU" sz="20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20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ru-R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ru-RU" sz="2000" i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sSub>
                                        <m:sSubPr>
                                          <m:ctrlP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ru-RU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func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  <m: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ru-RU" sz="20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ru-RU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𝑟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 = </m:t>
                      </m:r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𝑒</m:t>
                          </m:r>
                        </m:e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  <m:t>𝜆</m:t>
                          </m:r>
                        </m:sup>
                      </m:sSup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.</m:t>
                      </m:r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844173"/>
                <a:ext cx="6859955" cy="7223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617866" y="4155753"/>
                <a:ext cx="124707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ru-RU" sz="2000" i="0">
                        <a:latin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ln r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866" y="4155753"/>
                <a:ext cx="1247073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9231" r="-5392" b="-2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5617866" y="2279406"/>
                <a:ext cx="133799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ru-RU" sz="2000" i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000" i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func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866" y="2279406"/>
                <a:ext cx="1337995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091" r="-4110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рямоугольник 31"/>
          <p:cNvSpPr/>
          <p:nvPr/>
        </p:nvSpPr>
        <p:spPr>
          <a:xfrm>
            <a:off x="0" y="3190"/>
            <a:ext cx="9152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</a:rPr>
              <a:t>Рассмотренные методы оценки параметров усеченного экспоненциального закона распределения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06489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3081" y="1484784"/>
            <a:ext cx="8669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3200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Оценка методом наименьших квадратов в исходной шкале: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23080" y="2060848"/>
                <a:ext cx="5357032" cy="1130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e>
                      </m:nary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80" y="2060848"/>
                <a:ext cx="5357032" cy="11307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5604992" y="2173282"/>
            <a:ext cx="31562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3200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минимизации использовался метод золотого сечения.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23081" y="3804204"/>
            <a:ext cx="8669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32000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Оценка методом максимального правдоподобия: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223080" y="4454463"/>
                <a:ext cx="4195865" cy="1130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ru-RU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80" y="4454463"/>
                <a:ext cx="4195865" cy="113075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635896" y="4686815"/>
                <a:ext cx="15650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ru-RU" sz="24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 i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func>
                  </m:oMath>
                </a14:m>
                <a:r>
                  <a:rPr lang="ru-RU" sz="2400" dirty="0"/>
                  <a:t>.</a:t>
                </a: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686815"/>
                <a:ext cx="156504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1167" t="-10526" r="-5447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рямоугольник 31"/>
          <p:cNvSpPr/>
          <p:nvPr/>
        </p:nvSpPr>
        <p:spPr>
          <a:xfrm>
            <a:off x="0" y="7785"/>
            <a:ext cx="9152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</a:rPr>
              <a:t>Рассмотренные методы оценки параметров усеченного экспоненциального закона распределения 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604992" y="4532927"/>
            <a:ext cx="3503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32000" algn="l"/>
              </a:tabLs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уравнения использовался метод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бисекции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1872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28" y="46365"/>
            <a:ext cx="9152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SFTI1000"/>
              </a:rPr>
              <a:t>Актуальность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4488" y="764704"/>
            <a:ext cx="8640000" cy="93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математических моделях и вычислительных методах нередко используются в исходных данных вероятности событий.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4488" y="1987855"/>
            <a:ext cx="8640000" cy="1322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 вероятности (из-за незнания истинных значений) часто подменяются частотами реализации случайной величины в располагаемых ограниченных выборках.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4488" y="3427512"/>
            <a:ext cx="8640000" cy="1322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Поскольку эти частоты являются случайными реализациями, то случайно отклоняющимися от «истинных» будут и конечные результаты расчетов.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4488" y="4857230"/>
            <a:ext cx="8640000" cy="145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последствия от таких подмен? Насколько они существенны? Как анализировать?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80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206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02192" y="670164"/>
            <a:ext cx="80648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</a:rPr>
              <a:t>1.	Одинаковые весовые коэффициенты: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02192" y="1210686"/>
                <a:ext cx="2952328" cy="526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ru-RU" sz="200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  <m:r>
                      <a:rPr lang="ru-RU" sz="20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</a:rPr>
                  <a:t>.</a:t>
                </a:r>
                <a:endParaRPr lang="ru-RU" sz="2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92" y="1210686"/>
                <a:ext cx="2952328" cy="526939"/>
              </a:xfrm>
              <a:prstGeom prst="rect">
                <a:avLst/>
              </a:prstGeom>
              <a:blipFill rotWithShape="0">
                <a:blip r:embed="rId3"/>
                <a:stretch>
                  <a:fillRect b="-81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302192" y="1751208"/>
            <a:ext cx="80929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</a:rPr>
              <a:t>2.	</a:t>
            </a:r>
            <a:r>
              <a:rPr lang="ru-RU" sz="2000" dirty="0">
                <a:latin typeface="Times New Roman" panose="02020603050405020304" pitchFamily="18" charset="0"/>
              </a:rPr>
              <a:t>Весовые коэффициенты пропорциональные оценкам вероятностей нахождения объектов в возрастных группах: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02192" y="2599506"/>
                <a:ext cx="3837760" cy="579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000" dirty="0"/>
                  <a:t> </a:t>
                </a: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000" i="1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92" y="2599506"/>
                <a:ext cx="3837760" cy="5793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302192" y="3319307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</a:rPr>
              <a:t>3.	Весовые коэффициенты, пропорциональные обратным значениям дисперсий оценок вероятностей нахождения объектов в возрастных группах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02192" y="4475382"/>
                <a:ext cx="5565952" cy="583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ru-RU" sz="20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92" y="4475382"/>
                <a:ext cx="5565952" cy="5838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02192" y="6047904"/>
                <a:ext cx="8092955" cy="4054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</a:rPr>
                  <a:t>Весовые коэффициенты нормированы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u-RU" sz="20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200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ru-RU" sz="200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  <m:r>
                      <a:rPr lang="ru-RU" sz="200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92" y="6047904"/>
                <a:ext cx="8092955" cy="405432"/>
              </a:xfrm>
              <a:prstGeom prst="rect">
                <a:avLst/>
              </a:prstGeom>
              <a:blipFill>
                <a:blip r:embed="rId6"/>
                <a:stretch>
                  <a:fillRect l="-829" t="-117910" b="-1805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02192" y="5199608"/>
                <a:ext cx="866229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</a:rPr>
                  <a:t> – вероятность того, что какая−то из конкретных рыб в улове имеет возраст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00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92" y="5199608"/>
                <a:ext cx="8662296" cy="707886"/>
              </a:xfrm>
              <a:prstGeom prst="rect">
                <a:avLst/>
              </a:prstGeom>
              <a:blipFill>
                <a:blip r:embed="rId7"/>
                <a:stretch>
                  <a:fillRect l="-774" t="-5172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0" y="4554"/>
            <a:ext cx="9152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</a:rPr>
              <a:t>Варианты задания весовых коэффициентов</a:t>
            </a:r>
          </a:p>
        </p:txBody>
      </p:sp>
    </p:spTree>
    <p:extLst>
      <p:ext uri="{BB962C8B-B14F-4D97-AF65-F5344CB8AC3E}">
        <p14:creationId xmlns:p14="http://schemas.microsoft.com/office/powerpoint/2010/main" val="1121721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23528" y="1412776"/>
                <a:ext cx="8640960" cy="23974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Итого рассмотрено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lnSpc>
                    <a:spcPct val="107000"/>
                  </a:lnSpc>
                </a:pPr>
                <a14:m>
                  <m:oMath xmlns:m="http://schemas.openxmlformats.org/officeDocument/2006/math">
                    <m:r>
                      <a:rPr lang="ru-RU" sz="28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ru-RU" sz="28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3+1=13</m:t>
                    </m:r>
                  </m:oMath>
                </a14:m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алгоритмов оценки параметров усеченного дискретного экспоненциального закона распределения случайной величины.</a:t>
                </a:r>
                <a:endPara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12776"/>
                <a:ext cx="8640960" cy="2397451"/>
              </a:xfrm>
              <a:prstGeom prst="rect">
                <a:avLst/>
              </a:prstGeom>
              <a:blipFill>
                <a:blip r:embed="rId2"/>
                <a:stretch>
                  <a:fillRect l="-494" t="-2799" r="-1481" b="-50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0318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методики исследований (продолжение):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000" y="1077077"/>
            <a:ext cx="8640000" cy="8168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задаются значения объемов выборок (</a:t>
            </a:r>
            <a:r>
              <a:rPr lang="ru-RU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варьируемые в приводимых далее </a:t>
            </a:r>
            <a:r>
              <a:rPr lang="ru-RU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расчх</a:t>
            </a:r>
            <a:r>
              <a:rPr lang="ru-RU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100,…,500 с шагом 10);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2000" y="2012134"/>
                <a:ext cx="8640000" cy="20063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5) исследуется конкретный метод, для каждого значения ключевых параметров, для заданного объема выборки. Осуществляется многократная имитация выборки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ru-RU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=1,…</m:t>
                    </m:r>
                    <m:r>
                      <a:rPr lang="ru-RU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ru-RU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ru-RU" sz="2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методом Монте-Карло. </a:t>
                </a:r>
                <a:endPara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2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приводимых расчетах использовались значения </a:t>
                </a:r>
                <a:r>
                  <a:rPr lang="en-US" sz="22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2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=50 000 и </a:t>
                </a:r>
                <a:r>
                  <a:rPr lang="en-US" sz="22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2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=700 000. </a:t>
                </a:r>
                <a:r>
                  <a:rPr lang="ru-RU" sz="22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ета</a:t>
                </a:r>
                <a:endParaRPr lang="ru-RU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" y="2012134"/>
                <a:ext cx="8640000" cy="2006318"/>
              </a:xfrm>
              <a:prstGeom prst="rect">
                <a:avLst/>
              </a:prstGeom>
              <a:blipFill rotWithShape="0">
                <a:blip r:embed="rId2"/>
                <a:stretch>
                  <a:fillRect l="-917" t="-2128" r="-846" b="-4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252000" y="4112254"/>
            <a:ext cx="8640000" cy="792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6) для каждой выборки исходных данных осуществляется расчет на модели конечных результатов;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2000" y="5022947"/>
            <a:ext cx="8640000" cy="11548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7) определяются статистические характеристики качества данного метода (при данном значении ключевых параметров). Строятся зависимости характеристик от варьируемых объемов выборки.     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96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455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</a:rPr>
              <a:t>Некоторые рассчитываемые характеристики исследуемых методов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829161"/>
            <a:ext cx="864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</a:rPr>
              <a:t>1.	</a:t>
            </a:r>
            <a:r>
              <a:rPr lang="ru-RU" sz="2000" dirty="0">
                <a:latin typeface="Times New Roman" panose="02020603050405020304" pitchFamily="18" charset="0"/>
              </a:rPr>
              <a:t>Математическое ожидание оцениваемого параметра и его смещение относительно (варьируемого в диапазоне) «истинного» значения: 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2348880"/>
            <a:ext cx="864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</a:rPr>
              <a:t>2.	</a:t>
            </a:r>
            <a:r>
              <a:rPr lang="ru-RU" sz="2000" dirty="0">
                <a:latin typeface="Times New Roman" panose="02020603050405020304" pitchFamily="18" charset="0"/>
              </a:rPr>
              <a:t>Дисперсия и стандартное отклонение от математического ожидания оценок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4181018"/>
            <a:ext cx="864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</a:rPr>
              <a:t>3.	Медиана оцениваемого параметра.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51520" y="1604313"/>
                <a:ext cx="1767319" cy="528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ru-RU" sz="200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bar>
                    <m:r>
                      <a:rPr lang="ru-RU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sz="200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ru-RU" sz="200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ru-RU" sz="200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acc>
                          <m:accPr>
                            <m:chr m:val="̃"/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ru-RU" sz="200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nary>
                  </m:oMath>
                </a14:m>
                <a:r>
                  <a:rPr lang="ru-RU" sz="2000" dirty="0">
                    <a:latin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04313"/>
                <a:ext cx="1767319" cy="528543"/>
              </a:xfrm>
              <a:prstGeom prst="rect">
                <a:avLst/>
              </a:prstGeom>
              <a:blipFill>
                <a:blip r:embed="rId3"/>
                <a:stretch>
                  <a:fillRect t="-80460" r="-16897" b="-1264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358417" y="1624644"/>
                <a:ext cx="1656184" cy="442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>
                          <a:latin typeface="Cambria Math" panose="02040503050406030204" pitchFamily="18" charset="0"/>
                        </a:rPr>
                        <m:t>∆=|</m:t>
                      </m:r>
                      <m:bar>
                        <m:barPr>
                          <m:pos m:val="top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ru-RU" sz="200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bar>
                      <m:r>
                        <a:rPr lang="ru-RU" sz="200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ru-RU" sz="200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ru-RU" sz="200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417" y="1624644"/>
                <a:ext cx="1656184" cy="442685"/>
              </a:xfrm>
              <a:prstGeom prst="rect">
                <a:avLst/>
              </a:prstGeom>
              <a:blipFill>
                <a:blip r:embed="rId4"/>
                <a:stretch>
                  <a:fillRect b="-152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51520" y="3001496"/>
                <a:ext cx="3093986" cy="848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ru-RU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ru-RU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ru-RU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ru-RU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bar>
                                    <m:barPr>
                                      <m:pos m:val="top"/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bar>
                                </m:e>
                              </m:d>
                            </m:e>
                            <m:sup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001496"/>
                <a:ext cx="3093986" cy="8485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3358417" y="2858604"/>
                <a:ext cx="3589847" cy="1169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ru-RU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ru-RU" b="0" i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undOvr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sSub>
                                            <m:sSubPr>
                                              <m:ctrlPr>
                                                <a:rPr lang="ru-RU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ru-RU">
                                                  <a:latin typeface="Cambria Math" panose="02040503050406030204" pitchFamily="18" charset="0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lang="ru-RU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acc>
                                      <m:r>
                                        <a:rPr lang="ru-RU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bar>
                                        <m:barPr>
                                          <m:pos m:val="top"/>
                                          <m:ctrlPr>
                                            <a:rPr lang="ru-R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ru-RU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ru-RU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nary>
                        </m:e>
                      </m:rad>
                    </m:oMath>
                  </m:oMathPara>
                </a14:m>
                <a:endParaRPr lang="ru-RU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417" y="2858604"/>
                <a:ext cx="3589847" cy="1169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рямоугольник 26"/>
          <p:cNvSpPr/>
          <p:nvPr/>
        </p:nvSpPr>
        <p:spPr>
          <a:xfrm>
            <a:off x="251520" y="4797152"/>
            <a:ext cx="864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</a:rPr>
              <a:t>4.	</a:t>
            </a:r>
            <a:r>
              <a:rPr lang="ru-RU" sz="2000" dirty="0">
                <a:latin typeface="Times New Roman" panose="02020603050405020304" pitchFamily="18" charset="0"/>
              </a:rPr>
              <a:t>Вероятность попадания оцениваемого параметра в 10% интервал от истинного значения.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1" y="5661248"/>
            <a:ext cx="864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</a:rPr>
              <a:t>5.	</a:t>
            </a:r>
            <a:r>
              <a:rPr lang="ru-RU" sz="2000" dirty="0">
                <a:latin typeface="Times New Roman" panose="02020603050405020304" pitchFamily="18" charset="0"/>
              </a:rPr>
              <a:t>И другие в </a:t>
            </a:r>
            <a:r>
              <a:rPr lang="ru-RU" sz="2000" dirty="0" err="1">
                <a:latin typeface="Times New Roman" panose="02020603050405020304" pitchFamily="18" charset="0"/>
              </a:rPr>
              <a:t>т.ч</a:t>
            </a:r>
            <a:r>
              <a:rPr lang="ru-RU" sz="2000" dirty="0">
                <a:latin typeface="Times New Roman" panose="02020603050405020304" pitchFamily="18" charset="0"/>
              </a:rPr>
              <a:t>. отклонения от «истинных» значений, относительные отклонения  (деленные на значения математических ожиданий или на «истинные» значения).</a:t>
            </a:r>
          </a:p>
        </p:txBody>
      </p:sp>
    </p:spTree>
    <p:extLst>
      <p:ext uri="{BB962C8B-B14F-4D97-AF65-F5344CB8AC3E}">
        <p14:creationId xmlns:p14="http://schemas.microsoft.com/office/powerpoint/2010/main" val="638625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5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вычислений для проведенных исследований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7895" y="3419708"/>
            <a:ext cx="404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численных экспериментов: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(имитаций уловов)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95" y="2350621"/>
            <a:ext cx="403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выборки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(количество особей в распределении):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895" y="1267757"/>
            <a:ext cx="4044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Исследуемый диапазон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коэффициента смертности голомянки: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09525" y="3546808"/>
            <a:ext cx="2845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50-700 тыс.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каждой точке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406256"/>
            <a:ext cx="2566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0,3 до 0,7 с шагом 0,1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2350621"/>
            <a:ext cx="3549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100 до 500 особей с шагом в 10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(41 точка для каждого графика)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79512" y="3172963"/>
            <a:ext cx="8712000" cy="0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9512" y="2175884"/>
            <a:ext cx="8712000" cy="0"/>
          </a:xfrm>
          <a:prstGeom prst="line">
            <a:avLst/>
          </a:prstGeom>
          <a:ln w="158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47896" y="4439883"/>
            <a:ext cx="859349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Потребовались расчеты 27,5 млн или 245 млн имитаций задач оценки параметров одного из 13 методов.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2027" y="5365544"/>
            <a:ext cx="5565228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Излагаемая методика </a:t>
            </a:r>
            <a:r>
              <a:rPr lang="ru-RU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вычислительноёмкая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10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8" y="3915017"/>
            <a:ext cx="8677472" cy="2616101"/>
          </a:xfrm>
        </p:spPr>
        <p:txBody>
          <a:bodyPr vert="horz" wrap="square" lIns="91440" tIns="45720" rIns="91440" bIns="45720" rtlCol="0">
            <a:sp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методом наименьших квадратов в логарифмической шкале с тремя вариантами весов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доказано ранее опубликованное предположение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(Бычков И.В.,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Зоркальцев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В.И.,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Казазаева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А.Н.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Сиб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ЖВМ, 2018, №3)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преимуществе использования весов пропорционально оценкам численности рыб по сравнению с весами обратно пропорционально дисперсии оценок. Это опровергает общепринятую рекомендацию использования только весов обратно пропорциональных дисперсии измерений.</a:t>
            </a:r>
          </a:p>
        </p:txBody>
      </p:sp>
      <p:pic>
        <p:nvPicPr>
          <p:cNvPr id="5" name="Рисунок 4" descr="C:\Users\010193\Downloads\Математическое ожидание коэффициента смертности  (метод наименьших квадратов, λ 0.5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5"/>
          <a:stretch/>
        </p:blipFill>
        <p:spPr bwMode="auto">
          <a:xfrm>
            <a:off x="4764" y="332656"/>
            <a:ext cx="4320480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010193\Downloads\Дисперсия коэффициента смертности (метод наименьших квадратов, λ 0.5)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0"/>
          <a:stretch/>
        </p:blipFill>
        <p:spPr bwMode="auto">
          <a:xfrm>
            <a:off x="4427984" y="332656"/>
            <a:ext cx="4464496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9649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4293096"/>
                <a:ext cx="8928992" cy="2320956"/>
              </a:xfrm>
            </p:spPr>
            <p:txBody>
              <a:bodyPr>
                <a:spAutoFit/>
              </a:bodyPr>
              <a:lstStyle/>
              <a:p>
                <a:pPr marL="0" indent="0" algn="just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Рассматриваемые характеристики качества улучшаются с ростом объёма выборки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Математическое ожидание оценок приближается к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истинному значению коэффициента смертности, уменьшаются среднее смещение и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дисперсия оценок, увеличивается доля попадания оценок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десятипроцентный интервал. 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Излагаемая методика позволяет получать точные значения характеристик качества методов для различных объёмах выборки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ru-RU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4293096"/>
                <a:ext cx="8928992" cy="2320956"/>
              </a:xfrm>
              <a:blipFill>
                <a:blip r:embed="rId3"/>
                <a:stretch>
                  <a:fillRect l="-751" t="-1312" r="-2664" b="-36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 descr="D:\Документы\Аспирантура\Готовим статьи\Диссертация\20251014\images\Мат. ожидание оценок, полученных исследуемыми алгоритмами (для λ 0.5)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2"/>
          <a:stretch/>
        </p:blipFill>
        <p:spPr bwMode="auto">
          <a:xfrm>
            <a:off x="107504" y="260649"/>
            <a:ext cx="4464496" cy="361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Документы\Аспирантура\Готовим статьи\Диссертация\20251014\images\Дисперсия оценок, полученных исследуемыми алгоритмами (для λ 0.5)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56"/>
          <a:stretch/>
        </p:blipFill>
        <p:spPr bwMode="auto">
          <a:xfrm>
            <a:off x="4499992" y="260915"/>
            <a:ext cx="4391952" cy="3618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8921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415" y="4293096"/>
            <a:ext cx="8928992" cy="2000548"/>
          </a:xfrm>
        </p:spPr>
        <p:txBody>
          <a:bodyPr vert="horz" lIns="91440" tIns="45720" rIns="91440" bIns="45720" rtlCol="0">
            <a:sp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результатом проведенных исследований стало выявление значительно более точных оценок методом наименьших квадратов в исходной шкале и методом максимального правдоподобия, чем любым из других рассмотренных алгоритмов на всем диапазоне исследуемых значений λ. 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оценке методом наименьших квадратов в исходной шкале лучшим оказался способ задания весовых коэффициентов обратно пропорционально дисперсии.</a:t>
            </a:r>
          </a:p>
        </p:txBody>
      </p:sp>
      <p:pic>
        <p:nvPicPr>
          <p:cNvPr id="5" name="Рисунок 4" descr="image00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4491529" cy="36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6"/>
          <a:stretch/>
        </p:blipFill>
        <p:spPr>
          <a:xfrm>
            <a:off x="4572000" y="188640"/>
            <a:ext cx="4392488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54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157192"/>
            <a:ext cx="8928992" cy="1015663"/>
          </a:xfrm>
        </p:spPr>
        <p:txBody>
          <a:bodyPr vert="horz" lIns="91440" tIns="45720" rIns="91440" bIns="45720" rtlCol="0">
            <a:sp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Медиана оценок параметра λ для метода наименьших квадратов в логарифмической шкале (пунктирная линия сверху) значительно менее смещена относительно истинного значения, чем математическое ожидание. </a:t>
            </a:r>
          </a:p>
        </p:txBody>
      </p:sp>
      <p:pic>
        <p:nvPicPr>
          <p:cNvPr id="5" name="Рисунок 4" descr="D:\Документы\Аспирантура\Готовим статьи\Диссертация\20251014\images\Мат. ожидание и медиана оценок, полученных исследуемыми алгоритмами (для λ 0.5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00" y="260648"/>
            <a:ext cx="6336000" cy="4752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598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624"/>
            <a:ext cx="9144000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 многокритериальности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9512" y="1006222"/>
                <a:ext cx="8640000" cy="164641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44958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рассмотренном примере при всех исследуемых значений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для всех объемов выборок по всем использовавшимся характеристикам  получили одинаковые соотношения результатов для рассмотренных методов.</a:t>
                </a: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06222"/>
                <a:ext cx="8640000" cy="1646413"/>
              </a:xfrm>
              <a:prstGeom prst="rect">
                <a:avLst/>
              </a:prstGeom>
              <a:blipFill>
                <a:blip r:embed="rId2"/>
                <a:stretch>
                  <a:fillRect l="-1058" t="-2963" r="-1058" b="-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79512" y="3063270"/>
            <a:ext cx="8640000" cy="125124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этой базе обоснована целесообразность использования методов максимального правдоподобия или наименьших квадратов в исходной шкале.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725144"/>
            <a:ext cx="8640000" cy="12778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общего случая выдана рекомендация использования Парето-оптимальных решений (увы, их может быть много и есть проблемы и многообразие методов выбора из них).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554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6244" y="116632"/>
            <a:ext cx="91602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Модели использующие вероятности событий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02151"/>
            <a:ext cx="8640000" cy="93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	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Анализа надежности сложных технических систем (энергетических, трубопроводных и др.).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074584"/>
            <a:ext cx="8640000" cy="48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	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Актуарные расчеты. Модели анализа страховых систем.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792919"/>
            <a:ext cx="8640000" cy="93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	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Функционирования экосистем:. Оценка параметров биологических систем на основе располагаемых данных.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965352"/>
            <a:ext cx="8640000" cy="934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	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параметров законов распределения случайной величины.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137785"/>
            <a:ext cx="8640000" cy="13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	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Экономическое планы и проекты, модели объектов особых условий функционирования,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динамики массовых заболеваний, расчет энтропии и др..</a:t>
            </a:r>
          </a:p>
        </p:txBody>
      </p:sp>
    </p:spTree>
    <p:extLst>
      <p:ext uri="{BB962C8B-B14F-4D97-AF65-F5344CB8AC3E}">
        <p14:creationId xmlns:p14="http://schemas.microsoft.com/office/powerpoint/2010/main" val="2819073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5516" y="1052736"/>
            <a:ext cx="8712968" cy="405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Планируется и осуществляется развитие приведенной методики для исследования динамики смертности рыб в том числе: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учетом  возможности ошибок оценок возрастов рыб;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по годам коэффициента смертности (распределение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Вейсбула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др.);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«выбросов» численности сеголеток в отдельные годы;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планируется развитие методики и проведение исследований динамики смертности промысловых рыб (омуль, хариус, сиг);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462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</a:rPr>
              <a:t>Направления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4171517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-232853" y="44473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-6182" y="4462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</a:rPr>
              <a:t>Проведены и представлены в диссертации Князева А. С.</a:t>
            </a:r>
            <a:r>
              <a:rPr lang="en-US" sz="2000" b="1" dirty="0">
                <a:latin typeface="Times New Roman" panose="02020603050405020304" pitchFamily="18" charset="0"/>
              </a:rPr>
              <a:t>  </a:t>
            </a:r>
            <a:r>
              <a:rPr lang="ru-RU" sz="2000" b="1" dirty="0">
                <a:latin typeface="Times New Roman" panose="02020603050405020304" pitchFamily="18" charset="0"/>
              </a:rPr>
              <a:t> исследования методов, с учётом возможных ошибок в определении возраста</a:t>
            </a:r>
            <a:endParaRPr lang="ru-RU" sz="2000" dirty="0">
              <a:latin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043608" y="1718343"/>
            <a:ext cx="6638959" cy="3798889"/>
            <a:chOff x="1081190" y="317951"/>
            <a:chExt cx="6638959" cy="6503346"/>
          </a:xfrm>
        </p:grpSpPr>
        <p:sp>
          <p:nvSpPr>
            <p:cNvPr id="15" name="TextBox 14"/>
            <p:cNvSpPr txBox="1"/>
            <p:nvPr/>
          </p:nvSpPr>
          <p:spPr>
            <a:xfrm>
              <a:off x="1081190" y="3063247"/>
              <a:ext cx="694630" cy="40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(0, 0)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89244" y="2515969"/>
              <a:ext cx="694630" cy="40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84989" y="1973502"/>
              <a:ext cx="694630" cy="40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80736" y="1423793"/>
              <a:ext cx="694630" cy="40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76483" y="877704"/>
              <a:ext cx="694630" cy="40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72230" y="331615"/>
              <a:ext cx="694630" cy="40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00879" y="3602051"/>
              <a:ext cx="694630" cy="40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85866" y="4156617"/>
              <a:ext cx="694630" cy="40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82788" y="4701516"/>
              <a:ext cx="694630" cy="40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76483" y="5247606"/>
              <a:ext cx="694630" cy="40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18941" y="5793694"/>
              <a:ext cx="801208" cy="40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0)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82939" y="3057366"/>
              <a:ext cx="694630" cy="40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8686" y="2513246"/>
              <a:ext cx="694630" cy="40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74608" y="3602051"/>
              <a:ext cx="694630" cy="40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69111" y="3057366"/>
              <a:ext cx="694630" cy="40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69111" y="1965188"/>
              <a:ext cx="694630" cy="40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69111" y="4145156"/>
              <a:ext cx="694630" cy="40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72230" y="1423792"/>
              <a:ext cx="694630" cy="40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79604" y="2509874"/>
              <a:ext cx="694630" cy="40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979604" y="3596703"/>
              <a:ext cx="694630" cy="40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64858" y="4702985"/>
              <a:ext cx="694630" cy="40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Прямая со стрелкой 38"/>
            <p:cNvCxnSpPr>
              <a:stCxn id="15" idx="0"/>
              <a:endCxn id="16" idx="1"/>
            </p:cNvCxnSpPr>
            <p:nvPr/>
          </p:nvCxnSpPr>
          <p:spPr>
            <a:xfrm flipV="1">
              <a:off x="1428505" y="2720491"/>
              <a:ext cx="760739" cy="34275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>
              <a:stCxn id="16" idx="0"/>
              <a:endCxn id="19" idx="1"/>
            </p:cNvCxnSpPr>
            <p:nvPr/>
          </p:nvCxnSpPr>
          <p:spPr>
            <a:xfrm flipV="1">
              <a:off x="2536559" y="2178024"/>
              <a:ext cx="848430" cy="337946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>
              <a:stCxn id="19" idx="0"/>
              <a:endCxn id="20" idx="1"/>
            </p:cNvCxnSpPr>
            <p:nvPr/>
          </p:nvCxnSpPr>
          <p:spPr>
            <a:xfrm flipV="1">
              <a:off x="3732304" y="1628314"/>
              <a:ext cx="848432" cy="34518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>
              <a:stCxn id="20" idx="0"/>
              <a:endCxn id="21" idx="1"/>
            </p:cNvCxnSpPr>
            <p:nvPr/>
          </p:nvCxnSpPr>
          <p:spPr>
            <a:xfrm flipV="1">
              <a:off x="4928051" y="1082225"/>
              <a:ext cx="848432" cy="34156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>
              <a:stCxn id="21" idx="0"/>
              <a:endCxn id="22" idx="1"/>
            </p:cNvCxnSpPr>
            <p:nvPr/>
          </p:nvCxnSpPr>
          <p:spPr>
            <a:xfrm flipV="1">
              <a:off x="6123798" y="536136"/>
              <a:ext cx="848432" cy="34156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>
              <a:stCxn id="23" idx="0"/>
              <a:endCxn id="28" idx="1"/>
            </p:cNvCxnSpPr>
            <p:nvPr/>
          </p:nvCxnSpPr>
          <p:spPr>
            <a:xfrm flipV="1">
              <a:off x="2548194" y="3261887"/>
              <a:ext cx="834745" cy="34016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>
              <a:stCxn id="28" idx="0"/>
              <a:endCxn id="29" idx="1"/>
            </p:cNvCxnSpPr>
            <p:nvPr/>
          </p:nvCxnSpPr>
          <p:spPr>
            <a:xfrm flipV="1">
              <a:off x="3730254" y="2717767"/>
              <a:ext cx="848432" cy="33959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>
              <a:stCxn id="29" idx="0"/>
              <a:endCxn id="33" idx="1"/>
            </p:cNvCxnSpPr>
            <p:nvPr/>
          </p:nvCxnSpPr>
          <p:spPr>
            <a:xfrm flipV="1">
              <a:off x="4926001" y="2169709"/>
              <a:ext cx="843110" cy="34353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>
              <a:stCxn id="33" idx="0"/>
              <a:endCxn id="35" idx="1"/>
            </p:cNvCxnSpPr>
            <p:nvPr/>
          </p:nvCxnSpPr>
          <p:spPr>
            <a:xfrm flipV="1">
              <a:off x="6116426" y="1628313"/>
              <a:ext cx="855804" cy="33687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 стрелкой 47"/>
            <p:cNvCxnSpPr>
              <a:stCxn id="24" idx="0"/>
              <a:endCxn id="30" idx="1"/>
            </p:cNvCxnSpPr>
            <p:nvPr/>
          </p:nvCxnSpPr>
          <p:spPr>
            <a:xfrm flipV="1">
              <a:off x="3733181" y="3806572"/>
              <a:ext cx="841427" cy="35004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>
              <a:stCxn id="30" idx="0"/>
              <a:endCxn id="32" idx="1"/>
            </p:cNvCxnSpPr>
            <p:nvPr/>
          </p:nvCxnSpPr>
          <p:spPr>
            <a:xfrm flipV="1">
              <a:off x="4921923" y="3261887"/>
              <a:ext cx="847188" cy="34016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>
              <a:stCxn id="32" idx="0"/>
              <a:endCxn id="36" idx="1"/>
            </p:cNvCxnSpPr>
            <p:nvPr/>
          </p:nvCxnSpPr>
          <p:spPr>
            <a:xfrm flipV="1">
              <a:off x="6116426" y="2714395"/>
              <a:ext cx="863178" cy="34297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>
              <a:stCxn id="25" idx="0"/>
              <a:endCxn id="34" idx="1"/>
            </p:cNvCxnSpPr>
            <p:nvPr/>
          </p:nvCxnSpPr>
          <p:spPr>
            <a:xfrm flipV="1">
              <a:off x="4930103" y="4349677"/>
              <a:ext cx="839008" cy="35183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>
              <a:stCxn id="34" idx="0"/>
              <a:endCxn id="37" idx="1"/>
            </p:cNvCxnSpPr>
            <p:nvPr/>
          </p:nvCxnSpPr>
          <p:spPr>
            <a:xfrm flipV="1">
              <a:off x="6116426" y="3801223"/>
              <a:ext cx="863178" cy="34393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>
              <a:stCxn id="26" idx="0"/>
              <a:endCxn id="38" idx="1"/>
            </p:cNvCxnSpPr>
            <p:nvPr/>
          </p:nvCxnSpPr>
          <p:spPr>
            <a:xfrm flipV="1">
              <a:off x="6123798" y="4907506"/>
              <a:ext cx="841060" cy="34009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>
              <a:stCxn id="15" idx="2"/>
              <a:endCxn id="23" idx="1"/>
            </p:cNvCxnSpPr>
            <p:nvPr/>
          </p:nvCxnSpPr>
          <p:spPr>
            <a:xfrm>
              <a:off x="1428505" y="3472291"/>
              <a:ext cx="772374" cy="33428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>
              <a:stCxn id="23" idx="2"/>
              <a:endCxn id="24" idx="1"/>
            </p:cNvCxnSpPr>
            <p:nvPr/>
          </p:nvCxnSpPr>
          <p:spPr>
            <a:xfrm>
              <a:off x="2548194" y="4011093"/>
              <a:ext cx="837672" cy="35004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>
              <a:stCxn id="24" idx="2"/>
              <a:endCxn id="25" idx="1"/>
            </p:cNvCxnSpPr>
            <p:nvPr/>
          </p:nvCxnSpPr>
          <p:spPr>
            <a:xfrm>
              <a:off x="3733181" y="4565659"/>
              <a:ext cx="849607" cy="34037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>
              <a:stCxn id="25" idx="2"/>
              <a:endCxn id="26" idx="1"/>
            </p:cNvCxnSpPr>
            <p:nvPr/>
          </p:nvCxnSpPr>
          <p:spPr>
            <a:xfrm>
              <a:off x="4930103" y="5110558"/>
              <a:ext cx="846380" cy="34156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>
              <a:stCxn id="26" idx="2"/>
              <a:endCxn id="27" idx="1"/>
            </p:cNvCxnSpPr>
            <p:nvPr/>
          </p:nvCxnSpPr>
          <p:spPr>
            <a:xfrm>
              <a:off x="6123798" y="5656648"/>
              <a:ext cx="795143" cy="34156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>
              <a:stCxn id="16" idx="2"/>
              <a:endCxn id="28" idx="1"/>
            </p:cNvCxnSpPr>
            <p:nvPr/>
          </p:nvCxnSpPr>
          <p:spPr>
            <a:xfrm>
              <a:off x="2536559" y="2925013"/>
              <a:ext cx="846380" cy="33687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>
              <a:stCxn id="28" idx="2"/>
              <a:endCxn id="30" idx="1"/>
            </p:cNvCxnSpPr>
            <p:nvPr/>
          </p:nvCxnSpPr>
          <p:spPr>
            <a:xfrm>
              <a:off x="3730254" y="3466408"/>
              <a:ext cx="844354" cy="34016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>
              <a:stCxn id="30" idx="2"/>
              <a:endCxn id="34" idx="1"/>
            </p:cNvCxnSpPr>
            <p:nvPr/>
          </p:nvCxnSpPr>
          <p:spPr>
            <a:xfrm>
              <a:off x="4921923" y="4011093"/>
              <a:ext cx="847188" cy="33858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>
              <a:stCxn id="34" idx="2"/>
              <a:endCxn id="38" idx="1"/>
            </p:cNvCxnSpPr>
            <p:nvPr/>
          </p:nvCxnSpPr>
          <p:spPr>
            <a:xfrm>
              <a:off x="6116426" y="4554198"/>
              <a:ext cx="848432" cy="35330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/>
            <p:cNvCxnSpPr>
              <a:stCxn id="19" idx="2"/>
              <a:endCxn id="29" idx="1"/>
            </p:cNvCxnSpPr>
            <p:nvPr/>
          </p:nvCxnSpPr>
          <p:spPr>
            <a:xfrm>
              <a:off x="3732304" y="2382546"/>
              <a:ext cx="846382" cy="335221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>
              <a:stCxn id="29" idx="2"/>
              <a:endCxn id="32" idx="1"/>
            </p:cNvCxnSpPr>
            <p:nvPr/>
          </p:nvCxnSpPr>
          <p:spPr>
            <a:xfrm>
              <a:off x="4926001" y="2922288"/>
              <a:ext cx="843110" cy="33959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 стрелкой 64"/>
            <p:cNvCxnSpPr>
              <a:stCxn id="32" idx="2"/>
              <a:endCxn id="37" idx="1"/>
            </p:cNvCxnSpPr>
            <p:nvPr/>
          </p:nvCxnSpPr>
          <p:spPr>
            <a:xfrm>
              <a:off x="6116426" y="3466408"/>
              <a:ext cx="863178" cy="33481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>
              <a:stCxn id="20" idx="2"/>
              <a:endCxn id="33" idx="1"/>
            </p:cNvCxnSpPr>
            <p:nvPr/>
          </p:nvCxnSpPr>
          <p:spPr>
            <a:xfrm>
              <a:off x="4928051" y="1832836"/>
              <a:ext cx="841060" cy="336873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 стрелкой 66"/>
            <p:cNvCxnSpPr>
              <a:stCxn id="33" idx="2"/>
              <a:endCxn id="36" idx="1"/>
            </p:cNvCxnSpPr>
            <p:nvPr/>
          </p:nvCxnSpPr>
          <p:spPr>
            <a:xfrm>
              <a:off x="6116426" y="2374230"/>
              <a:ext cx="863178" cy="340165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>
              <a:stCxn id="21" idx="2"/>
              <a:endCxn id="35" idx="1"/>
            </p:cNvCxnSpPr>
            <p:nvPr/>
          </p:nvCxnSpPr>
          <p:spPr>
            <a:xfrm>
              <a:off x="6123798" y="1286747"/>
              <a:ext cx="848432" cy="34156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Прямоугольник 68"/>
            <p:cNvSpPr/>
            <p:nvPr/>
          </p:nvSpPr>
          <p:spPr>
            <a:xfrm>
              <a:off x="1564468" y="2448671"/>
              <a:ext cx="314510" cy="409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ru-RU" sz="1600" dirty="0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656801" y="1960689"/>
              <a:ext cx="314510" cy="409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ru-RU" sz="1600" dirty="0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3829146" y="1416808"/>
              <a:ext cx="314510" cy="409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ru-RU" sz="1600" dirty="0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004419" y="872481"/>
              <a:ext cx="314510" cy="409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ru-RU" sz="1600" dirty="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6207583" y="317951"/>
              <a:ext cx="314510" cy="409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ru-RU" sz="1600" dirty="0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2656801" y="3055427"/>
              <a:ext cx="314510" cy="409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ru-RU" sz="1600" dirty="0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3829146" y="2530110"/>
              <a:ext cx="314510" cy="409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ru-RU" sz="1600" dirty="0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004419" y="1968539"/>
              <a:ext cx="314510" cy="409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ru-RU" sz="1600" dirty="0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6207583" y="1428789"/>
              <a:ext cx="314510" cy="409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ru-RU" sz="1600" dirty="0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3842630" y="3606660"/>
              <a:ext cx="314510" cy="409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ru-RU" sz="1600" dirty="0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5017903" y="3069884"/>
              <a:ext cx="314510" cy="409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ru-RU" sz="1600" dirty="0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6221067" y="2522243"/>
              <a:ext cx="314510" cy="409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ru-RU" sz="1600" dirty="0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5017903" y="4156516"/>
              <a:ext cx="314510" cy="409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ru-RU" sz="1600" dirty="0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6207583" y="3608066"/>
              <a:ext cx="314510" cy="409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ru-RU" sz="1600" dirty="0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6207583" y="4705044"/>
              <a:ext cx="314510" cy="409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ru-RU" sz="1600" dirty="0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1687660" y="3197637"/>
              <a:ext cx="623889" cy="409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(1-)</a:t>
              </a:r>
              <a:endParaRPr lang="ru-RU" sz="1600" dirty="0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2786241" y="2611129"/>
              <a:ext cx="623889" cy="409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(1-)</a:t>
              </a:r>
              <a:endParaRPr lang="ru-RU" sz="1600" dirty="0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988534" y="2075935"/>
              <a:ext cx="623889" cy="409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(1-)</a:t>
              </a:r>
              <a:endParaRPr lang="ru-RU" sz="1600" dirty="0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5174463" y="1535107"/>
              <a:ext cx="623889" cy="409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(1-)</a:t>
              </a:r>
              <a:endParaRPr lang="ru-RU" sz="1600" dirty="0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6344787" y="991806"/>
              <a:ext cx="623889" cy="409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(1-)</a:t>
              </a:r>
              <a:endParaRPr lang="ru-RU" sz="1600" dirty="0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2786241" y="3729255"/>
              <a:ext cx="623889" cy="409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(1-)</a:t>
              </a:r>
              <a:endParaRPr lang="ru-RU" sz="1600" dirty="0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3988534" y="3155928"/>
              <a:ext cx="623889" cy="409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(1-)</a:t>
              </a:r>
              <a:endParaRPr lang="ru-RU" sz="1600" dirty="0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5174463" y="2616085"/>
              <a:ext cx="623889" cy="409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(1-)</a:t>
              </a:r>
              <a:endParaRPr lang="ru-RU" sz="1600" dirty="0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6344787" y="2072344"/>
              <a:ext cx="623889" cy="409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(1-)</a:t>
              </a:r>
              <a:endParaRPr lang="ru-RU" sz="1600" dirty="0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3988534" y="4282112"/>
              <a:ext cx="623889" cy="409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(1-)</a:t>
              </a:r>
              <a:endParaRPr lang="ru-RU" sz="1600" dirty="0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5174463" y="3696484"/>
              <a:ext cx="623889" cy="409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(1-)</a:t>
              </a:r>
              <a:endParaRPr lang="ru-RU" sz="1600" dirty="0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6344787" y="3159582"/>
              <a:ext cx="623889" cy="409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(1-)</a:t>
              </a:r>
              <a:endParaRPr lang="ru-RU" sz="1600" dirty="0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5174463" y="4800119"/>
              <a:ext cx="623889" cy="409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(1-)</a:t>
              </a:r>
              <a:endParaRPr lang="ru-RU" sz="1600" dirty="0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6344787" y="4249441"/>
              <a:ext cx="623889" cy="409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(1-)</a:t>
              </a:r>
              <a:endParaRPr lang="ru-RU" sz="1600" dirty="0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6344787" y="5351387"/>
              <a:ext cx="623889" cy="4090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(1-)</a:t>
              </a:r>
              <a:endParaRPr lang="ru-RU" sz="1600" dirty="0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1885306" y="6259502"/>
              <a:ext cx="828000" cy="554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1-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й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год</a:t>
              </a:r>
              <a:endParaRPr lang="ru-RU" sz="1600" dirty="0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3097655" y="6265634"/>
              <a:ext cx="828000" cy="554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й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год</a:t>
              </a:r>
              <a:endParaRPr lang="ru-RU" sz="1600" dirty="0"/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4289633" y="6266639"/>
              <a:ext cx="828000" cy="554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3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й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год</a:t>
              </a:r>
              <a:endParaRPr lang="ru-RU" sz="1600" dirty="0"/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5481611" y="6266639"/>
              <a:ext cx="828000" cy="554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4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й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год</a:t>
              </a:r>
              <a:endParaRPr lang="ru-RU" sz="1600" dirty="0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6690194" y="6251552"/>
              <a:ext cx="828000" cy="554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5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й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год</a:t>
              </a:r>
              <a:endParaRPr lang="ru-RU" sz="1600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98240" y="5661248"/>
            <a:ext cx="7178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— состояния, где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возраст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особи,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число колец.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98240" y="5920589"/>
                <a:ext cx="733841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— вероятность, что за год образуется одно кольцо,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𝛼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∈(0, 1)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40" y="5920589"/>
                <a:ext cx="7338412" cy="507831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98240" y="6381328"/>
                <a:ext cx="726311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(1−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— вероятность, что за год образуется два кольца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40" y="6381328"/>
                <a:ext cx="7263117" cy="369332"/>
              </a:xfrm>
              <a:prstGeom prst="rect">
                <a:avLst/>
              </a:prstGeom>
              <a:blipFill>
                <a:blip r:embed="rId4"/>
                <a:stretch>
                  <a:fillRect l="-252"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4415" y="1085835"/>
            <a:ext cx="91334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появления в один год двух колец на отолитах голомянки и, соответственно, возникновения ошибки при определении возраста.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5" y="1821877"/>
            <a:ext cx="2730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 динамики ситуации:</a:t>
            </a:r>
          </a:p>
        </p:txBody>
      </p:sp>
    </p:spTree>
    <p:extLst>
      <p:ext uri="{BB962C8B-B14F-4D97-AF65-F5344CB8AC3E}">
        <p14:creationId xmlns:p14="http://schemas.microsoft.com/office/powerpoint/2010/main" val="749125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Направления развития</a:t>
            </a:r>
            <a:endParaRPr lang="ru-RU" sz="1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2000" y="1097640"/>
            <a:ext cx="8640000" cy="12512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разрабатываемой технологи к задачам оценкам параметров непрерывных законов распределения случайной величины.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420888"/>
            <a:ext cx="8640000" cy="3561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и конкретизация  предлагаемой технологии для моделей: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анализа надежности систем энергетики (в т. ч. в целях обоснования объемов дополнительных средств  резервирования из-за ненадежности располагаемых данных);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актуарных расчетов, в т. ч. последствия от ограниченности располагаемых данных о страховых случаях;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сравнительного анализа и идентификации авторства текстов. </a:t>
            </a:r>
          </a:p>
        </p:txBody>
      </p:sp>
    </p:spTree>
    <p:extLst>
      <p:ext uri="{BB962C8B-B14F-4D97-AF65-F5344CB8AC3E}">
        <p14:creationId xmlns:p14="http://schemas.microsoft.com/office/powerpoint/2010/main" val="1800965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2"/>
            <a:ext cx="9144000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Необходимость осмысления результатов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547652"/>
            <a:ext cx="8640000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расчетов по рассматриваемой методике выдают доказанные компьютером значения разных характеристик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конкретного метода,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конкретном значении его ключевых параметров 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заданных объемов выборок.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589156"/>
            <a:ext cx="8640000" cy="85606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 значения, их соотношения, построенные зависимости нуждаются в осмыслении. </a:t>
            </a:r>
          </a:p>
        </p:txBody>
      </p:sp>
    </p:spTree>
    <p:extLst>
      <p:ext uri="{BB962C8B-B14F-4D97-AF65-F5344CB8AC3E}">
        <p14:creationId xmlns:p14="http://schemas.microsoft.com/office/powerpoint/2010/main" val="37519930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485162"/>
            <a:ext cx="871296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 В.П. Интервальные статистические модели. – М.: Радио и связь, 1991. – 352 с.: ил.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ISBN 5-256-00726-2.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830273"/>
            <a:ext cx="8712968" cy="374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общества: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http://www.sipta.org/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416801"/>
            <a:ext cx="8712968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Петрович Кузнецов исходит из того, что в реальных задачах мы почти никогда не знаем точные значения вероятностей. Данные всегда ограничены, измерительные приборы имеют погрешность.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Естественным способом описания неопределенности является, по его мнению не число, а интервал. Такой подход идейно (в постановке) близок к рассматриваемому в данной диссертации.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4462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</a:rPr>
              <a:t>Society for Imprecise Probability (SIP)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450930"/>
            <a:ext cx="8712968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of Approximate Reasoning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https://www.sciencedirect.com/journal/international-journal-of-approximate-reasoning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533893"/>
            <a:ext cx="871296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Интервальный анализ активно развивается в работах С. П.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т. ч. на организованном им Семинаре. Развивался в работах А. В. Лакеева.  </a:t>
            </a:r>
          </a:p>
        </p:txBody>
      </p:sp>
    </p:spTree>
    <p:extLst>
      <p:ext uri="{BB962C8B-B14F-4D97-AF65-F5344CB8AC3E}">
        <p14:creationId xmlns:p14="http://schemas.microsoft.com/office/powerpoint/2010/main" val="2431853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39750" y="2420888"/>
            <a:ext cx="8064500" cy="863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2415629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99392"/>
            <a:ext cx="7772400" cy="504056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2800" dirty="0">
                <a:solidFill>
                  <a:schemeClr val="tx1"/>
                </a:solidFill>
                <a:latin typeface="+mn-lt"/>
              </a:rPr>
            </a:br>
            <a:br>
              <a:rPr lang="ru-RU" sz="2800" dirty="0">
                <a:solidFill>
                  <a:schemeClr val="tx1"/>
                </a:solidFill>
                <a:latin typeface="+mn-lt"/>
              </a:rPr>
            </a:br>
            <a:br>
              <a:rPr lang="ru-RU" sz="2800" dirty="0">
                <a:solidFill>
                  <a:schemeClr val="tx1"/>
                </a:solidFill>
                <a:latin typeface="+mn-lt"/>
              </a:rPr>
            </a:br>
            <a:r>
              <a:rPr lang="ru-RU" sz="2800" b="1" dirty="0">
                <a:solidFill>
                  <a:schemeClr val="tx1"/>
                </a:solidFill>
                <a:latin typeface="+mn-lt"/>
              </a:rPr>
              <a:t>Пример 4. Исследования вариаций температур по данным 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+mn-lt"/>
              </a:rPr>
              <a:t>Госгидромета</a:t>
            </a:r>
            <a:r>
              <a:rPr lang="ru-RU" sz="2800" b="1" dirty="0">
                <a:solidFill>
                  <a:schemeClr val="tx1"/>
                </a:solidFill>
                <a:latin typeface="+mn-lt"/>
              </a:rPr>
              <a:t> и средств обеспечения надежности энергоснабжения для СМ СССР</a:t>
            </a:r>
            <a:br>
              <a:rPr lang="ru-RU" sz="2800" b="1" dirty="0">
                <a:solidFill>
                  <a:schemeClr val="tx1"/>
                </a:solidFill>
                <a:latin typeface="+mn-lt"/>
              </a:rPr>
            </a:br>
            <a:endParaRPr lang="ru-RU" sz="2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sz="quarter" idx="1"/>
          </p:nvPr>
        </p:nvSpPr>
        <p:spPr>
          <a:xfrm>
            <a:off x="798984" y="1196752"/>
            <a:ext cx="8003232" cy="4425355"/>
          </a:xfrm>
        </p:spPr>
        <p:txBody>
          <a:bodyPr>
            <a:normAutofit fontScale="62500" lnSpcReduction="20000"/>
          </a:bodyPr>
          <a:lstStyle/>
          <a:p>
            <a:pPr marL="0" indent="0">
              <a:buFont typeface="Wingdings 2" panose="05020102010507070707" pitchFamily="18" charset="2"/>
              <a:buNone/>
            </a:pPr>
            <a:endParaRPr lang="ru-RU" altLang="ru-RU" sz="2000" dirty="0"/>
          </a:p>
          <a:p>
            <a:pPr marL="742950" indent="-742950" algn="just">
              <a:buFont typeface="Wingdings 2" panose="05020102010507070707" pitchFamily="18" charset="2"/>
              <a:buAutoNum type="arabicPeriod"/>
            </a:pPr>
            <a:r>
              <a:rPr lang="ru-RU" altLang="ru-RU" sz="3800" dirty="0"/>
              <a:t>Изучение закономерностей колебаний потребностей в топливе на отопление по данным многолетних наблюдений температур.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ru-RU" altLang="ru-RU" sz="3800" dirty="0"/>
              <a:t>2. Определение и отслеживание рационального состава средств обеспечения надежности и устойчивости энергоснабжения.  Разработка математических моделей для этих исследований.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endParaRPr lang="ru-RU" altLang="ru-RU" sz="3800" dirty="0"/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ru-RU" altLang="ru-RU" sz="3800" dirty="0"/>
              <a:t>В холодную зиму 1982 года из-за нехватки энергоресурсов было остановлено в СССР 2000 предприятий. Имеют место крупные системные аварийные ситуации в энергоснабжении населенных пунктов, часто в холодные периоды. 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endParaRPr lang="ru-RU" altLang="ru-RU" sz="3800" dirty="0"/>
          </a:p>
          <a:p>
            <a:pPr marL="0" indent="0" algn="just">
              <a:buFont typeface="Wingdings 2" panose="05020102010507070707" pitchFamily="18" charset="2"/>
              <a:buNone/>
            </a:pPr>
            <a:endParaRPr lang="ru-RU" altLang="ru-RU" sz="3800" dirty="0"/>
          </a:p>
        </p:txBody>
      </p:sp>
    </p:spTree>
    <p:extLst>
      <p:ext uri="{BB962C8B-B14F-4D97-AF65-F5344CB8AC3E}">
        <p14:creationId xmlns:p14="http://schemas.microsoft.com/office/powerpoint/2010/main" val="6862538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413AD-697C-D07D-27E8-6B0ECCC36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36271E-748F-2B8A-896D-5A60E11D27F8}"/>
              </a:ext>
            </a:extLst>
          </p:cNvPr>
          <p:cNvSpPr txBox="1"/>
          <p:nvPr/>
        </p:nvSpPr>
        <p:spPr>
          <a:xfrm>
            <a:off x="251520" y="116632"/>
            <a:ext cx="8496944" cy="6206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80-х годах под руководством одного из авторов этого доклада осуществлялись разработки по     нормированию и отслеживании текущей	 ситуации с  надежностью энергоснабжения страны и регионов для аппарата СМ СССР. </a:t>
            </a:r>
          </a:p>
          <a:p>
            <a:pPr indent="450215" algn="just">
              <a:spcAft>
                <a:spcPts val="800"/>
              </a:spcAft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Использовались имитационные модели функционирования систем энергоснабжения для определения оптимальных уровней и механизмов средств резервирования в энергоснабжении. В моделях имитировались случайные колебания в производстве, транспорте и потреблении энергоресурсов.</a:t>
            </a:r>
          </a:p>
          <a:p>
            <a:pPr indent="450215" algn="just">
              <a:spcAft>
                <a:spcPts val="800"/>
              </a:spcAft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На следующей иллюстрации кратко представлены обобщенные (для страны в целом) полученные рекомендации по оценкам рациональных уровней средств обеспечения надежного снабжения котельно-печным топливом. Приводятся затраты в рублях 80-х годов (когда рубль считался дороже на треть, чем доллар тех лет). </a:t>
            </a:r>
          </a:p>
        </p:txBody>
      </p:sp>
    </p:spTree>
    <p:extLst>
      <p:ext uri="{BB962C8B-B14F-4D97-AF65-F5344CB8AC3E}">
        <p14:creationId xmlns:p14="http://schemas.microsoft.com/office/powerpoint/2010/main" val="1636057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6934200" cy="678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4071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9204BB-1E2A-9312-0B92-C1C9720C1E21}"/>
              </a:ext>
            </a:extLst>
          </p:cNvPr>
          <p:cNvSpPr txBox="1"/>
          <p:nvPr/>
        </p:nvSpPr>
        <p:spPr>
          <a:xfrm>
            <a:off x="323528" y="371753"/>
            <a:ext cx="7920880" cy="5837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 этих разработках использовались предоставленные аппаратом СМ СССР данные о температурах в разрезе всех экономических районов СССР с 1897 г.</a:t>
            </a:r>
          </a:p>
          <a:p>
            <a:pPr indent="449580" algn="just">
              <a:spcAft>
                <a:spcPts val="800"/>
              </a:spcAft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На основе этих данных проведены обширные исследования вариаций продолжительностей отопительных периодов и средних за отопительные периоды разностей температур внутри и вне здания по всей территории СССР. Произведение этих показателей отражает колебания расходов теплоэнергии и топлива на отопление одних и тех же зданий. </a:t>
            </a:r>
          </a:p>
          <a:p>
            <a:pPr indent="449580" algn="just">
              <a:spcAft>
                <a:spcPts val="800"/>
              </a:spcAft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Результаты изучения вариаций указанных трех природно-метеорологических характеристик обобщены в двух монографиях и ряде статей. Некоторые из результатов, полученных на метеоданных прошлых наблюдений представлены в последующих иллюстрациях.        </a:t>
            </a:r>
          </a:p>
        </p:txBody>
      </p:sp>
    </p:spTree>
    <p:extLst>
      <p:ext uri="{BB962C8B-B14F-4D97-AF65-F5344CB8AC3E}">
        <p14:creationId xmlns:p14="http://schemas.microsoft.com/office/powerpoint/2010/main" val="228635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16632"/>
            <a:ext cx="9144000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1. Энтропия в расчетах энтропии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412776"/>
            <a:ext cx="8640000" cy="206819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Клод Шеннон в работах по теории информации и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информационной энтропии рассматривал примеры из систем связи. В качестве оценок вероятностей событий (искажений, ошибок в каналах связи) он использовал частоты реализаций в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ограниченных выборках.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717032"/>
            <a:ext cx="8640000" cy="125124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учитывались вероятности возможных отклонений таких оценок вероятностей, что может потребовать дополнительных мероприятий по обеспечению надёжности систем связи.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589240"/>
            <a:ext cx="8640000" cy="85606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К. Шеннон. Работы по теории информации и кибернетике – М: ИЛ, 1963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423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428625" y="293688"/>
            <a:ext cx="83820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52352" bIns="76176"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B3B3C4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04DA3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04DA3"/>
              </a:buClr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04DA3"/>
              </a:buClr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04DA3"/>
              </a:buClr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04DA3"/>
              </a:buClr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04DA3"/>
              </a:buClr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cs typeface="Times New Roman" panose="02020603050405020304" pitchFamily="18" charset="0"/>
              </a:rPr>
              <a:t>Средние за многолетний период климатические характеристики экономических районов СССР с холодным климатом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>
              <a:latin typeface="Arial" panose="020B0604020202020204" pitchFamily="34" charset="0"/>
            </a:endParaRPr>
          </a:p>
        </p:txBody>
      </p:sp>
      <p:graphicFrame>
        <p:nvGraphicFramePr>
          <p:cNvPr id="15363" name="Object 4"/>
          <p:cNvGraphicFramePr>
            <a:graphicFrameLocks noChangeAspect="1"/>
          </p:cNvGraphicFramePr>
          <p:nvPr/>
        </p:nvGraphicFramePr>
        <p:xfrm>
          <a:off x="-558800" y="457200"/>
          <a:ext cx="2286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228600" imgH="241300" progId="Equation.3">
                  <p:embed/>
                </p:oleObj>
              </mc:Choice>
              <mc:Fallback>
                <p:oleObj name="Формула" r:id="rId2" imgW="228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58800" y="457200"/>
                        <a:ext cx="228600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96" name="Group 300"/>
          <p:cNvGraphicFramePr>
            <a:graphicFrameLocks noGrp="1"/>
          </p:cNvGraphicFramePr>
          <p:nvPr/>
        </p:nvGraphicFramePr>
        <p:xfrm>
          <a:off x="142875" y="1298575"/>
          <a:ext cx="8858250" cy="5273677"/>
        </p:xfrm>
        <a:graphic>
          <a:graphicData uri="http://schemas.openxmlformats.org/drawingml/2006/table">
            <a:tbl>
              <a:tblPr/>
              <a:tblGrid>
                <a:gridCol w="2674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9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5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9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0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Экономические районы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Интегральная разность температур,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градусо-дни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ность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отопительного периода, дни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Средняя за отопительный период разность температур,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Восточно-Сибирский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7855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29.2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Дальневосточный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7720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28.9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Западно-Сибирский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7478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27.8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Северо-западный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6169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23.4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Уральский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5763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25.3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Волго-Вятский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5398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23.6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Центральный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4802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21.8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Казахстанский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4726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23.9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Поволжский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4516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22.7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СССР в среднем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4208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18.7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426" name="Rectangle 292"/>
          <p:cNvSpPr>
            <a:spLocks noChangeArrowheads="1"/>
          </p:cNvSpPr>
          <p:nvPr/>
        </p:nvSpPr>
        <p:spPr bwMode="auto">
          <a:xfrm>
            <a:off x="-558800" y="6400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B3B3C4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04DA3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04DA3"/>
              </a:buClr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04DA3"/>
              </a:buClr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04DA3"/>
              </a:buClr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04DA3"/>
              </a:buClr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04DA3"/>
              </a:buClr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15427" name="Object 301"/>
          <p:cNvGraphicFramePr>
            <a:graphicFrameLocks noChangeAspect="1"/>
          </p:cNvGraphicFramePr>
          <p:nvPr/>
        </p:nvGraphicFramePr>
        <p:xfrm>
          <a:off x="8255000" y="2133600"/>
          <a:ext cx="330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203024" imgH="203024" progId="Equation.3">
                  <p:embed/>
                </p:oleObj>
              </mc:Choice>
              <mc:Fallback>
                <p:oleObj name="Формула" r:id="rId4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0" y="2133600"/>
                        <a:ext cx="3302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1803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428625" y="-82550"/>
            <a:ext cx="82296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52352" bIns="76176"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B3B3C4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04DA3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04DA3"/>
              </a:buClr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04DA3"/>
              </a:buClr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04DA3"/>
              </a:buClr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04DA3"/>
              </a:buClr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04DA3"/>
              </a:buClr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cs typeface="Times New Roman" panose="02020603050405020304" pitchFamily="18" charset="0"/>
              </a:rPr>
              <a:t>Средние за многолетний период климатические характеристики экономических районов СССР с относительно теплым климатом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/>
          </a:p>
        </p:txBody>
      </p:sp>
      <p:graphicFrame>
        <p:nvGraphicFramePr>
          <p:cNvPr id="16387" name="Object 4"/>
          <p:cNvGraphicFramePr>
            <a:graphicFrameLocks noChangeAspect="1"/>
          </p:cNvGraphicFramePr>
          <p:nvPr/>
        </p:nvGraphicFramePr>
        <p:xfrm>
          <a:off x="-1038225" y="563563"/>
          <a:ext cx="22860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228600" imgH="241300" progId="Equation.3">
                  <p:embed/>
                </p:oleObj>
              </mc:Choice>
              <mc:Fallback>
                <p:oleObj name="Формула" r:id="rId2" imgW="228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38225" y="563563"/>
                        <a:ext cx="228600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16" name="Group 296"/>
          <p:cNvGraphicFramePr>
            <a:graphicFrameLocks noGrp="1"/>
          </p:cNvGraphicFramePr>
          <p:nvPr/>
        </p:nvGraphicFramePr>
        <p:xfrm>
          <a:off x="214313" y="785813"/>
          <a:ext cx="8715375" cy="5883277"/>
        </p:xfrm>
        <a:graphic>
          <a:graphicData uri="http://schemas.openxmlformats.org/drawingml/2006/table">
            <a:tbl>
              <a:tblPr/>
              <a:tblGrid>
                <a:gridCol w="263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7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9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7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0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Экономические районы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Интегральная разность температур, </a:t>
                      </a: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градусо-дни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 отопительного периода, дни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Средняя за отопительный период разность температур, </a:t>
                      </a: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Центрально-Черноземный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21.2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Белорусский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3882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19.4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Прибалтийский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3881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18.7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11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Донецко-Приднепровский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3620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19.7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Юго-Западный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3619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19.1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Северо-Кавказский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3269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18.5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Южный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3113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18.1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Закавказский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3056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17.2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Азия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2744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17.8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СССР в целом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4208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18.7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9" marR="91439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6450" name="Object 297"/>
          <p:cNvGraphicFramePr>
            <a:graphicFrameLocks noChangeAspect="1"/>
          </p:cNvGraphicFramePr>
          <p:nvPr/>
        </p:nvGraphicFramePr>
        <p:xfrm>
          <a:off x="8202613" y="1598613"/>
          <a:ext cx="330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203024" imgH="203024" progId="Equation.3">
                  <p:embed/>
                </p:oleObj>
              </mc:Choice>
              <mc:Fallback>
                <p:oleObj name="Формула" r:id="rId4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2613" y="1598613"/>
                        <a:ext cx="3302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58066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500063" y="214313"/>
            <a:ext cx="83820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52352" bIns="76176" anchor="ctr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B3B3C4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04DA3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04DA3"/>
              </a:buClr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04DA3"/>
              </a:buClr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04DA3"/>
              </a:buClr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04DA3"/>
              </a:buClr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04DA3"/>
              </a:buClr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cs typeface="Times New Roman" panose="02020603050405020304" pitchFamily="18" charset="0"/>
              </a:rPr>
              <a:t>Относительные показатели, диапазон и интенсивность колебаний расхода топлива на отопление в экономических районах СССР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dirty="0">
              <a:latin typeface="Arial" panose="020B0604020202020204" pitchFamily="34" charset="0"/>
            </a:endParaRPr>
          </a:p>
        </p:txBody>
      </p:sp>
      <p:graphicFrame>
        <p:nvGraphicFramePr>
          <p:cNvPr id="35189" name="Group 373"/>
          <p:cNvGraphicFramePr>
            <a:graphicFrameLocks noGrp="1"/>
          </p:cNvGraphicFramePr>
          <p:nvPr/>
        </p:nvGraphicFramePr>
        <p:xfrm>
          <a:off x="214313" y="1143000"/>
          <a:ext cx="8643938" cy="5503861"/>
        </p:xfrm>
        <a:graphic>
          <a:graphicData uri="http://schemas.openxmlformats.org/drawingml/2006/table">
            <a:tbl>
              <a:tblPr/>
              <a:tblGrid>
                <a:gridCol w="2563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1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91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181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450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Максимальные отклонения от среднемноголетнего уровня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Диапазон колебаний потребности, %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Интенсив-ность колебаний, %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сторону уменьшения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0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сторону</a:t>
                      </a: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увеличения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4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Районы с холодным климатом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Восточно-Сибирский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-8,0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Дальневосточный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-7,3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8,3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Западно-Сибирский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32,8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Северо-западный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-12,1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30,6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Уральский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-13,5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Волго-Вятский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-15,4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32,7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Центральный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-16,4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23,7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40,1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Казахстанский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-16,1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16,9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Поволжский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-16,8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37,8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0497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375" name="Group 535"/>
          <p:cNvGraphicFramePr>
            <a:graphicFrameLocks noGrp="1"/>
          </p:cNvGraphicFramePr>
          <p:nvPr>
            <p:ph sz="half" idx="1"/>
          </p:nvPr>
        </p:nvGraphicFramePr>
        <p:xfrm>
          <a:off x="142875" y="1828800"/>
          <a:ext cx="8786813" cy="4781549"/>
        </p:xfrm>
        <a:graphic>
          <a:graphicData uri="http://schemas.openxmlformats.org/drawingml/2006/table">
            <a:tbl>
              <a:tblPr/>
              <a:tblGrid>
                <a:gridCol w="2747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3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7253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Районы с относительно теплым климатом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5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Центрально-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Черноземный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-16,2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4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Белорусский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-18,8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4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Прибалтийский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-20,1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30,6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50,7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6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Донецко-Приднепровский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-19,8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28,2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0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Юго-Западный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-20,6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29,1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49,7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0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Северо-Кавказский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-20,5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50,6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4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Южный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-23,6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32,7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0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Закавказский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-16,8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25,9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42,7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7,6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4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Азия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-25,3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21,9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47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Страна в целом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-11,2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15,9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27,1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marT="45708" marB="4570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36374" name="Group 534"/>
          <p:cNvGraphicFramePr>
            <a:graphicFrameLocks noGrp="1"/>
          </p:cNvGraphicFramePr>
          <p:nvPr>
            <p:ph sz="half" idx="2"/>
          </p:nvPr>
        </p:nvGraphicFramePr>
        <p:xfrm>
          <a:off x="142875" y="0"/>
          <a:ext cx="8786813" cy="1828800"/>
        </p:xfrm>
        <a:graphic>
          <a:graphicData uri="http://schemas.openxmlformats.org/drawingml/2006/table">
            <a:tbl>
              <a:tblPr/>
              <a:tblGrid>
                <a:gridCol w="2744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7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3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5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Максимальные отклонения от среднемноголетнего уровня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Диапазон колебаний потребности, %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Интенсив-ность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колебаний, %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сторону </a:t>
                      </a: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уменьше-ния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сторону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увеличения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9" marR="91439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4109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785925-B4BC-ECC8-7955-35DE5B5990E9}"/>
              </a:ext>
            </a:extLst>
          </p:cNvPr>
          <p:cNvSpPr txBox="1"/>
          <p:nvPr/>
        </p:nvSpPr>
        <p:spPr>
          <a:xfrm>
            <a:off x="683568" y="260648"/>
            <a:ext cx="792088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Одна из методических проблем в имитационном моделировании процессов энергоснабжения:</a:t>
            </a:r>
          </a:p>
          <a:p>
            <a:pPr algn="just"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«Как задавать случайные реализации вариаций потребностей в теплоэнергии и топливе опираясь на ограниченный объем располагаемых реализаций за прошлые периоды?» </a:t>
            </a:r>
          </a:p>
          <a:p>
            <a:pPr algn="just">
              <a:spcAft>
                <a:spcPts val="800"/>
              </a:spcAft>
              <a:buNone/>
            </a:pPr>
            <a:endParaRPr lang="ru-RU" sz="2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Обдумывание этой проблемы (в том числе) и привело к рассмотренной в данном докладе разработке. Конечно, предложенная разработка нуждается в развитии.     </a:t>
            </a:r>
          </a:p>
        </p:txBody>
      </p:sp>
    </p:spTree>
    <p:extLst>
      <p:ext uri="{BB962C8B-B14F-4D97-AF65-F5344CB8AC3E}">
        <p14:creationId xmlns:p14="http://schemas.microsoft.com/office/powerpoint/2010/main" val="19914759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02869" y="-315416"/>
            <a:ext cx="1869003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212427"/>
              </p:ext>
            </p:extLst>
          </p:nvPr>
        </p:nvGraphicFramePr>
        <p:xfrm>
          <a:off x="802870" y="-315416"/>
          <a:ext cx="8316416" cy="4725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374808" imgH="2869868" progId="Visio.Drawing.11">
                  <p:embed/>
                </p:oleObj>
              </mc:Choice>
              <mc:Fallback>
                <p:oleObj r:id="rId2" imgW="4374808" imgH="286986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70" y="-315416"/>
                        <a:ext cx="8316416" cy="4725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3568" y="4869160"/>
            <a:ext cx="7308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Bef>
                <a:spcPts val="1200"/>
              </a:spcBef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Представление о плотность вероятности вариации потребности в топливе на отопление.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458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251520" y="260648"/>
          <a:ext cx="864096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57468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Диаграмма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20880" cy="577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9005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68760"/>
            <a:ext cx="8424936" cy="5665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Существует проблема выделения (и имитации в моделях функционирования систем энергоснабжения)  регулярных (сезонных,  суточных) и случайных колебаний метеоусловий (в т. ч. продолжительности отопительных периодов, зимних температур).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Особенно важны и трудны оценки возможных величин и вероятностей редких (наиболее холодных и наиболее теплых) событий.  Можно надеяться, что развитие изложенной в данном докладе методики будет полезно </a:t>
            </a:r>
            <a:r>
              <a:rPr lang="ru-RU" sz="2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этого.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9408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8929D66-EBF3-1F1F-DCFF-168F1E9B4143}"/>
              </a:ext>
            </a:extLst>
          </p:cNvPr>
          <p:cNvSpPr txBox="1"/>
          <p:nvPr/>
        </p:nvSpPr>
        <p:spPr>
          <a:xfrm>
            <a:off x="395536" y="94754"/>
            <a:ext cx="8064896" cy="6206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buNone/>
            </a:pPr>
            <a:r>
              <a:rPr lang="ru-RU" sz="2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Какое количество реализаций методом Монте-Карло необходимо использовать?</a:t>
            </a:r>
          </a:p>
          <a:p>
            <a:pPr indent="449580" algn="just">
              <a:spcAft>
                <a:spcPts val="800"/>
              </a:spcAft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Это можно оценивать по «устойчивости» получаемых расчетных показателей. Основная часть расчетов в докладе была получена при 50 тыс. реализаций для каждой точки. «Гладкий» характер зависимостей, получаемых по расчётам  для отдельных точек означает достаточность такого количества испытаний. Более строгий критерий достаточности: увеличение числа испытаний не меняет существенно результатов расчетов.</a:t>
            </a:r>
          </a:p>
          <a:p>
            <a:pPr indent="449580" algn="just">
              <a:spcAft>
                <a:spcPts val="800"/>
              </a:spcAft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При расчетах для двух методов, оказавшихся наилучшими имеющими погрешности (как видно из приводимого далее «левого» рисунка) теряется устойчивость. Увеличение количества испытаний до 700 тыс. восстанавливает устойчивость расчетов (правый рисунок).  </a:t>
            </a:r>
          </a:p>
        </p:txBody>
      </p:sp>
    </p:spTree>
    <p:extLst>
      <p:ext uri="{BB962C8B-B14F-4D97-AF65-F5344CB8AC3E}">
        <p14:creationId xmlns:p14="http://schemas.microsoft.com/office/powerpoint/2010/main" val="176265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28" y="46365"/>
            <a:ext cx="9152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SFTI1000"/>
              </a:rPr>
              <a:t>Пример 1. Энтропия при подбрасывании монеты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79512" y="6086300"/>
                <a:ext cx="3644844" cy="374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ru-RU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i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ru-RU" i="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ru-RU" i="0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ru-RU" dirty="0"/>
                  <a:t>,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086300"/>
                <a:ext cx="3644844" cy="374270"/>
              </a:xfrm>
              <a:prstGeom prst="rect">
                <a:avLst/>
              </a:prstGeom>
              <a:blipFill>
                <a:blip r:embed="rId2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79512" y="4014414"/>
                <a:ext cx="525658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— число испытаний,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— число решек.</a:t>
                </a:r>
                <a:endParaRPr lang="ru-RU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014414"/>
                <a:ext cx="5256584" cy="369332"/>
              </a:xfrm>
              <a:prstGeom prst="rect">
                <a:avLst/>
              </a:prstGeom>
              <a:blipFill>
                <a:blip r:embed="rId3"/>
                <a:stretch>
                  <a:fillRect l="-927"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851920" y="5948378"/>
                <a:ext cx="2457596" cy="650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ru-RU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!∙</m:t>
                          </m:r>
                          <m:d>
                            <m:d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948378"/>
                <a:ext cx="2457596" cy="650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179512" y="5557718"/>
            <a:ext cx="745402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Вероятность выпадения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решек при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подбрасываниях: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512" y="2924944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ru-RU" dirty="0"/>
              <a:t>Энтропия монеты на основе частот: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79512" y="3400910"/>
                <a:ext cx="5472608" cy="50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ru-RU" i="1">
                            <a:latin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func>
                        <m:r>
                          <a:rPr lang="ru-RU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f>
                              <m:f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func>
                      </m:e>
                    </m:d>
                  </m:oMath>
                </a14:m>
                <a:r>
                  <a:rPr lang="ru-RU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400910"/>
                <a:ext cx="5472608" cy="506870"/>
              </a:xfrm>
              <a:prstGeom prst="rect">
                <a:avLst/>
              </a:prstGeom>
              <a:blipFill>
                <a:blip r:embed="rId5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79512" y="471585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ru-RU" dirty="0"/>
              <a:t>Математическое ожидание энтропии для серий из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ru-RU" dirty="0"/>
              <a:t>подбрасываний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9512" y="5143860"/>
                <a:ext cx="3128805" cy="3733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r>
                      <a:rPr lang="ru-RU" i="0">
                        <a:latin typeface="Cambria Math" panose="02040503050406030204" pitchFamily="18" charset="0"/>
                      </a:rPr>
                      <m:t>(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ru-RU" i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limLoc m:val="undOvr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ru-RU" i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ru-RU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begChr m:val="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)∙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ru-RU" i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nary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143860"/>
                <a:ext cx="3128805" cy="373372"/>
              </a:xfrm>
              <a:prstGeom prst="rect">
                <a:avLst/>
              </a:prstGeom>
              <a:blipFill>
                <a:blip r:embed="rId6"/>
                <a:stretch>
                  <a:fillRect t="-118033" r="-14397" b="-1852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>
            <a:off x="179512" y="2708920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79512" y="4581128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9512" y="639181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Times New Roman" panose="02020603050405020304" pitchFamily="18" charset="0"/>
                <a:ea typeface="Times New Roman" panose="02020603050405020304" pitchFamily="18" charset="0"/>
              </a:defRPr>
            </a:lvl1pPr>
          </a:lstStyle>
          <a:p>
            <a:r>
              <a:rPr lang="ru-RU" dirty="0"/>
              <a:t>Энтропия при известных вероятностях выпадения решки: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79512" y="1015483"/>
                <a:ext cx="547260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  <m:r>
                          <a:rPr lang="ru-RU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∙</m:t>
                        </m:r>
                        <m:func>
                          <m:func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ru-RU" i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15483"/>
                <a:ext cx="5472608" cy="369332"/>
              </a:xfrm>
              <a:prstGeom prst="rect">
                <a:avLst/>
              </a:prstGeom>
              <a:blipFill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179512" y="1412776"/>
                <a:ext cx="760576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— вероятность выпадения решки;</a:t>
                </a:r>
                <a:endParaRPr lang="ru-RU" i="1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12776"/>
                <a:ext cx="7605761" cy="369332"/>
              </a:xfrm>
              <a:prstGeom prst="rect">
                <a:avLst/>
              </a:prstGeom>
              <a:blipFill>
                <a:blip r:embed="rId8"/>
                <a:stretch>
                  <a:fillRect l="-641"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Выгнутая вправо стрелка 6"/>
          <p:cNvSpPr/>
          <p:nvPr/>
        </p:nvSpPr>
        <p:spPr>
          <a:xfrm>
            <a:off x="7380312" y="1196752"/>
            <a:ext cx="1224136" cy="254931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448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H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= 1 	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p=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0,5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(честная монета)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243727"/>
            <a:ext cx="4245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 = 0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,88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p=0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(смещенная монета).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9074617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356373"/>
            <a:ext cx="8928992" cy="1384995"/>
          </a:xfrm>
        </p:spPr>
        <p:txBody>
          <a:bodyPr vert="horz" lIns="91440" tIns="45720" rIns="91440" bIns="45720" rtlCol="0">
            <a:sp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дополнение к результатам: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Близкие оценки, получены методом наименьших квадратов в исходной шкале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задании весовых коэффициентов обратно пропорционально дисперсии, с оценками, полученными методом максимального правдоподобия.</a:t>
            </a:r>
          </a:p>
        </p:txBody>
      </p:sp>
      <p:pic>
        <p:nvPicPr>
          <p:cNvPr id="10" name="Рисунок 9" descr="image00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/>
          <a:stretch/>
        </p:blipFill>
        <p:spPr bwMode="auto">
          <a:xfrm>
            <a:off x="4788024" y="2132856"/>
            <a:ext cx="4320480" cy="35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Выгнутая вверх стрелка 4"/>
          <p:cNvSpPr/>
          <p:nvPr/>
        </p:nvSpPr>
        <p:spPr>
          <a:xfrm>
            <a:off x="3347864" y="1268760"/>
            <a:ext cx="2880320" cy="792088"/>
          </a:xfrm>
          <a:prstGeom prst="curvedDownArrow">
            <a:avLst>
              <a:gd name="adj1" fmla="val 28426"/>
              <a:gd name="adj2" fmla="val 50000"/>
              <a:gd name="adj3" fmla="val 44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C:\Users\010193\Downloads\Математическое ожидание коэффициента смертности  (МНК в исходной шкале и максимального правдоподобия, λ 0.5)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8"/>
          <a:stretch/>
        </p:blipFill>
        <p:spPr bwMode="auto">
          <a:xfrm>
            <a:off x="107505" y="189040"/>
            <a:ext cx="4608511" cy="35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436096" y="976372"/>
            <a:ext cx="224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экспериментов</a:t>
            </a:r>
          </a:p>
        </p:txBody>
      </p:sp>
    </p:spTree>
    <p:extLst>
      <p:ext uri="{BB962C8B-B14F-4D97-AF65-F5344CB8AC3E}">
        <p14:creationId xmlns:p14="http://schemas.microsoft.com/office/powerpoint/2010/main" val="28046252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4299" y="116632"/>
            <a:ext cx="9144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SFTI1000"/>
              </a:rPr>
              <a:t>Что показывают рассмотренные примеры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124744"/>
            <a:ext cx="8720397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ea typeface="SFTI1000"/>
              </a:defRPr>
            </a:lvl1pPr>
          </a:lstStyle>
          <a:p>
            <a:pPr algn="just"/>
            <a:r>
              <a:rPr lang="ru-RU" dirty="0"/>
              <a:t>	</a:t>
            </a:r>
            <a:r>
              <a:rPr lang="ru-RU" sz="2400" dirty="0"/>
              <a:t>От замены вероятностей на частоты можем получать существенно отличающиеся конечные результаты</a:t>
            </a:r>
            <a:r>
              <a:rPr lang="en-US" sz="2400" dirty="0"/>
              <a:t>.</a:t>
            </a:r>
            <a:r>
              <a:rPr lang="ru-RU" sz="2400" dirty="0"/>
              <a:t> Влияние такой подмены целесообразно изучать и учитывать.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5589240"/>
            <a:ext cx="8720397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ea typeface="SFTI1000"/>
              </a:defRPr>
            </a:lvl1pPr>
          </a:lstStyle>
          <a:p>
            <a:pPr algn="just"/>
            <a:r>
              <a:rPr lang="ru-RU" sz="2000" dirty="0"/>
              <a:t>	</a:t>
            </a:r>
            <a:r>
              <a:rPr lang="ru-RU" sz="2400" dirty="0"/>
              <a:t>Необходима развитие технологии (методики, алгоритмов, вычислительных программ) таких исследований.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636912"/>
            <a:ext cx="8720397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ea typeface="SFTI1000"/>
              </a:defRPr>
            </a:lvl1pPr>
          </a:lstStyle>
          <a:p>
            <a:pPr algn="just"/>
            <a:r>
              <a:rPr lang="ru-RU" sz="2400" dirty="0"/>
              <a:t>На основе таких исследований:</a:t>
            </a:r>
          </a:p>
          <a:p>
            <a:pPr algn="just"/>
            <a:r>
              <a:rPr lang="ru-RU" sz="2400" dirty="0"/>
              <a:t>	можно определять влияние на точность конечных результатов располагаемых объемов выборки для расчета частот исходных данных;</a:t>
            </a:r>
          </a:p>
          <a:p>
            <a:pPr algn="just"/>
            <a:r>
              <a:rPr lang="ru-RU" sz="2400" dirty="0"/>
              <a:t>	можно сравнивать алгоритмы (модели) расчета требуемых конечных результатов, если их несколько;</a:t>
            </a:r>
          </a:p>
          <a:p>
            <a:pPr algn="just"/>
            <a:r>
              <a:rPr lang="ru-RU" sz="2400" dirty="0"/>
              <a:t>	понимать к чему ведут ограниченные объемы выборок.  </a:t>
            </a:r>
          </a:p>
        </p:txBody>
      </p:sp>
    </p:spTree>
    <p:extLst>
      <p:ext uri="{BB962C8B-B14F-4D97-AF65-F5344CB8AC3E}">
        <p14:creationId xmlns:p14="http://schemas.microsoft.com/office/powerpoint/2010/main" val="1335855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0" y="14547"/>
                <a:ext cx="915244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b="1" dirty="0">
                    <a:latin typeface="Times New Roman" panose="02020603050405020304" pitchFamily="18" charset="0"/>
                    <a:ea typeface="SFTI1000"/>
                    <a:cs typeface="Times New Roman" panose="02020603050405020304" pitchFamily="18" charset="0"/>
                  </a:rPr>
                  <a:t>Эксперименты с подбрасыванием монеты (при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SFTI1000"/>
                      </a:rPr>
                      <m:t>𝒑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SFTI1000"/>
                      </a:rPr>
                      <m:t>=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SFTI1000"/>
                      </a:rPr>
                      <m:t>𝟎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ea typeface="SFTI1000"/>
                      </a:rPr>
                      <m:t>,</m:t>
                    </m:r>
                    <m:r>
                      <a:rPr lang="ru-RU" sz="2400" b="1" i="1" dirty="0" smtClean="0">
                        <a:latin typeface="Cambria Math" panose="02040503050406030204" pitchFamily="18" charset="0"/>
                        <a:ea typeface="SFTI1000"/>
                      </a:rPr>
                      <m:t>𝟓</m:t>
                    </m:r>
                  </m:oMath>
                </a14:m>
                <a:r>
                  <a:rPr lang="ru-RU" sz="2400" b="1" dirty="0">
                    <a:latin typeface="Times New Roman" panose="02020603050405020304" pitchFamily="18" charset="0"/>
                    <a:ea typeface="SFTI100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547"/>
                <a:ext cx="9152445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74841" y="529897"/>
            <a:ext cx="43727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десяти</a:t>
            </a:r>
            <a:r>
              <a:rPr kumimoji="0" lang="ru-RU" altLang="ru-RU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подбрасываний монеты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935345" y="1115452"/>
            <a:ext cx="7287210" cy="5166871"/>
            <a:chOff x="1187624" y="908720"/>
            <a:chExt cx="7287210" cy="516687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263939" y="1412776"/>
              <a:ext cx="1205880" cy="4613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0,10%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0,98%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4,39%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11,72%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20,51%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24,61%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20,51%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11,72%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4,39%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0,98%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0,10%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188268" y="1412776"/>
              <a:ext cx="1205880" cy="4662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459028" y="1412776"/>
              <a:ext cx="1205880" cy="4662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331640" y="980728"/>
              <a:ext cx="14606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Число решек</a:t>
              </a:r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082424" y="980728"/>
              <a:ext cx="14175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Число орлов</a:t>
              </a:r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713487" y="980728"/>
              <a:ext cx="23067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Вероятность события</a:t>
              </a:r>
              <a:endParaRPr lang="ru-RU" dirty="0"/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>
              <a:off x="1187624" y="1916832"/>
              <a:ext cx="72872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1187624" y="2327441"/>
              <a:ext cx="72872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1187624" y="1412776"/>
              <a:ext cx="72872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1187624" y="908720"/>
              <a:ext cx="72872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/>
            <p:cNvSpPr/>
            <p:nvPr/>
          </p:nvSpPr>
          <p:spPr>
            <a:xfrm>
              <a:off x="7182544" y="1412776"/>
              <a:ext cx="1205880" cy="4662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0,47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0,72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0,88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0,97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0,97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0,88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0,72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0,47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211641" y="980728"/>
              <a:ext cx="1147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Энтропия</a:t>
              </a:r>
              <a:endParaRPr lang="ru-RU" dirty="0"/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1187624" y="2738050"/>
              <a:ext cx="72872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187624" y="3148659"/>
              <a:ext cx="72872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187624" y="3559268"/>
              <a:ext cx="72872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1187624" y="3969877"/>
              <a:ext cx="72872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187624" y="4380486"/>
              <a:ext cx="72872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1187624" y="4791095"/>
              <a:ext cx="72872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1187624" y="5201704"/>
              <a:ext cx="72872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1187624" y="5612317"/>
              <a:ext cx="72872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1187624" y="6025834"/>
              <a:ext cx="72872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35344" y="6309320"/>
                <a:ext cx="651697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Мат.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ож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ru-RU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энтр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</m:acc>
                    <m:r>
                      <a:rPr lang="ru-RU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10</m:t>
                    </m:r>
                    <m:r>
                      <a:rPr lang="ru-RU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0,92. Энтропия расчета энтропии – 2.7. 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44" y="6309320"/>
                <a:ext cx="651697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748" t="-983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0918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28" y="46365"/>
            <a:ext cx="9152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SFTI1000"/>
              </a:rPr>
              <a:t>Эксперименты с подбрасыванием монеты (при </a:t>
            </a:r>
            <a:r>
              <a:rPr lang="en-US" sz="2400" b="1" dirty="0">
                <a:latin typeface="Times New Roman" panose="02020603050405020304" pitchFamily="18" charset="0"/>
                <a:ea typeface="SFTI1000"/>
              </a:rPr>
              <a:t>p=0</a:t>
            </a:r>
            <a:r>
              <a:rPr lang="ru-RU" sz="2400" b="1" dirty="0">
                <a:latin typeface="Times New Roman" panose="02020603050405020304" pitchFamily="18" charset="0"/>
                <a:ea typeface="SFTI1000"/>
              </a:rPr>
              <a:t>,5)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395642" y="529897"/>
            <a:ext cx="41311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alt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трех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подбрасываний монеты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935345" y="1115452"/>
            <a:ext cx="7287210" cy="2258382"/>
            <a:chOff x="1187624" y="908720"/>
            <a:chExt cx="7287210" cy="225838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263939" y="1412776"/>
              <a:ext cx="120588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12,5%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37,5%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37,5%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12,5%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188268" y="1412776"/>
              <a:ext cx="120588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459028" y="1412776"/>
              <a:ext cx="120588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331640" y="980728"/>
              <a:ext cx="14606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Число решек</a:t>
              </a:r>
              <a:endParaRPr lang="ru-RU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082424" y="980728"/>
              <a:ext cx="14175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Число орлов</a:t>
              </a:r>
              <a:endParaRPr lang="ru-RU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713487" y="980728"/>
              <a:ext cx="23067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Вероятность события</a:t>
              </a:r>
              <a:endParaRPr lang="ru-RU" dirty="0"/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>
              <a:off x="1187624" y="1916832"/>
              <a:ext cx="72872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1187624" y="2276872"/>
              <a:ext cx="72872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1187624" y="1412776"/>
              <a:ext cx="72872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1187624" y="908720"/>
              <a:ext cx="72872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/>
            <p:cNvSpPr/>
            <p:nvPr/>
          </p:nvSpPr>
          <p:spPr>
            <a:xfrm>
              <a:off x="7182544" y="1412776"/>
              <a:ext cx="120588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0,92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0,92</a:t>
              </a:r>
            </a:p>
            <a:p>
              <a:pPr algn="ctr">
                <a:lnSpc>
                  <a:spcPct val="150000"/>
                </a:lnSpc>
              </a:pP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7211641" y="980728"/>
              <a:ext cx="1147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Энтропия</a:t>
              </a:r>
              <a:endParaRPr lang="ru-RU" dirty="0"/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1187624" y="2708920"/>
              <a:ext cx="72872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1187624" y="3140968"/>
              <a:ext cx="72872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35345" y="3386117"/>
                <a:ext cx="640871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Математическое ожидание энтропии: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</m:acc>
                    <m:r>
                      <a:rPr lang="ru-RU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ru-RU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0,69. Никогда не достигается значение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1.</a:t>
                </a:r>
              </a:p>
              <a:p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45" y="3386117"/>
                <a:ext cx="6408712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760" t="-2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1078096" y="4516378"/>
                <a:ext cx="687828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900000" algn="ctr"/>
                    <a:tab pos="1800000" algn="ctr"/>
                    <a:tab pos="2700000" algn="ctr"/>
                    <a:tab pos="3600000" algn="ctr"/>
                    <a:tab pos="4500000" algn="ctr"/>
                    <a:tab pos="5400000" algn="ctr"/>
                    <a:tab pos="6300000" algn="ctr"/>
                    <a:tab pos="7200000" algn="ctr"/>
                  </a:tabLs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Количество бросков	1	2	3	4	5 </a:t>
                </a:r>
              </a:p>
              <a:p>
                <a:pPr>
                  <a:lnSpc>
                    <a:spcPct val="150000"/>
                  </a:lnSpc>
                  <a:tabLst>
                    <a:tab pos="900000" algn="ctr"/>
                    <a:tab pos="1800000" algn="ctr"/>
                    <a:tab pos="2700000" algn="ctr"/>
                    <a:tab pos="3600000" algn="ctr"/>
                    <a:tab pos="4500000" algn="ctr"/>
                    <a:tab pos="5400000" algn="ctr"/>
                    <a:tab pos="6300000" algn="ctr"/>
                    <a:tab pos="7200000" algn="ctr"/>
                  </a:tabLs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Мат. ожидание: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0	0,5	0,69	0,78	0,83</a:t>
                </a:r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096" y="4516378"/>
                <a:ext cx="6878280" cy="784830"/>
              </a:xfrm>
              <a:prstGeom prst="rect">
                <a:avLst/>
              </a:prstGeom>
              <a:blipFill>
                <a:blip r:embed="rId4"/>
                <a:stretch>
                  <a:fillRect l="-798" t="-4651" b="-54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2247513" y="4023141"/>
            <a:ext cx="46827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до десяти подбрасываний монеты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1078096" y="5661248"/>
                <a:ext cx="687828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900000" algn="ctr"/>
                    <a:tab pos="1800000" algn="ctr"/>
                    <a:tab pos="2700000" algn="ctr"/>
                    <a:tab pos="3600000" algn="ctr"/>
                    <a:tab pos="4500000" algn="ctr"/>
                    <a:tab pos="5400000" algn="ctr"/>
                    <a:tab pos="6300000" algn="ctr"/>
                    <a:tab pos="7200000" algn="ctr"/>
                  </a:tabLs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Количество бросков	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6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7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8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9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10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tabLst>
                    <a:tab pos="900000" algn="ctr"/>
                    <a:tab pos="1800000" algn="ctr"/>
                    <a:tab pos="2700000" algn="ctr"/>
                    <a:tab pos="3600000" algn="ctr"/>
                    <a:tab pos="4500000" algn="ctr"/>
                    <a:tab pos="5400000" algn="ctr"/>
                    <a:tab pos="6300000" algn="ctr"/>
                    <a:tab pos="7200000" algn="ctr"/>
                  </a:tabLst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Мат. ожидание: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0,86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0,89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0,90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0,91</a:t>
                </a: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0,92</a:t>
                </a:r>
                <a:endParaRPr lang="ru-RU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096" y="5661248"/>
                <a:ext cx="6878280" cy="784830"/>
              </a:xfrm>
              <a:prstGeom prst="rect">
                <a:avLst/>
              </a:prstGeom>
              <a:blipFill>
                <a:blip r:embed="rId5"/>
                <a:stretch>
                  <a:fillRect l="-798" t="-4688"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Прямая соединительная линия 37"/>
          <p:cNvCxnSpPr/>
          <p:nvPr/>
        </p:nvCxnSpPr>
        <p:spPr>
          <a:xfrm>
            <a:off x="971600" y="4900318"/>
            <a:ext cx="72872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935345" y="6037930"/>
            <a:ext cx="72872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79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87576"/>
            <a:ext cx="8678936" cy="1631216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общем случае перебор всех возможных ситуаций невозможен из-за ограничений на точность и объемы вычислений. Предлагается использовать многократную имитацию на базе метода Монте-Карло больших наборов случайных реализаций исходных данных и, на этой основе, конечных результатов расчетов решаемой задачи (модели).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28" y="46365"/>
            <a:ext cx="9152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SFTI1000"/>
              </a:rPr>
              <a:t>Целесообразность использования метода Монте-Карло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4460" y="3088703"/>
            <a:ext cx="86666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такой информационной базе предлагается рассчитывать характеристики (погрешностей, надежности, устойчивости)  конечных показателей в зависимости от объемов располагаемой выборки и используемого метода реализации модели.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4460" y="4782053"/>
            <a:ext cx="86666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имитаций должно обеспечивать требуемую точность  рассчитываемых характеристик.</a:t>
            </a:r>
          </a:p>
        </p:txBody>
      </p:sp>
    </p:spTree>
    <p:extLst>
      <p:ext uri="{BB962C8B-B14F-4D97-AF65-F5344CB8AC3E}">
        <p14:creationId xmlns:p14="http://schemas.microsoft.com/office/powerpoint/2010/main" val="2908487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исперсия оценок энтропи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928" y="1196752"/>
            <a:ext cx="4424518" cy="3490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Математическое ожидание оценок энтропи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126073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SFTI1000"/>
              </a:rPr>
              <a:t>Необходимость использования </a:t>
            </a:r>
            <a:r>
              <a:rPr lang="ru-RU" sz="2800" b="1" dirty="0">
                <a:latin typeface="Times New Roman" panose="02020603050405020304" pitchFamily="18" charset="0"/>
                <a:ea typeface="SFTI1000"/>
              </a:rPr>
              <a:t>нескольких</a:t>
            </a:r>
            <a:r>
              <a:rPr lang="ru-RU" sz="2400" b="1" dirty="0">
                <a:latin typeface="Times New Roman" panose="02020603050405020304" pitchFamily="18" charset="0"/>
                <a:ea typeface="SFTI1000"/>
              </a:rPr>
              <a:t> характеристик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523220"/>
            <a:ext cx="2016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SFTI1000"/>
              </a:rPr>
              <a:t>честная монета </a:t>
            </a:r>
            <a:r>
              <a:rPr lang="en-US" dirty="0">
                <a:latin typeface="Times New Roman" panose="02020603050405020304" pitchFamily="18" charset="0"/>
                <a:ea typeface="SFTI1000"/>
              </a:rPr>
              <a:t>p=0</a:t>
            </a:r>
            <a:r>
              <a:rPr lang="ru-RU" dirty="0">
                <a:latin typeface="Times New Roman" panose="02020603050405020304" pitchFamily="18" charset="0"/>
                <a:ea typeface="SFTI1000"/>
              </a:rPr>
              <a:t>,</a:t>
            </a:r>
            <a:r>
              <a:rPr lang="en-US" dirty="0">
                <a:latin typeface="Times New Roman" panose="02020603050405020304" pitchFamily="18" charset="0"/>
                <a:ea typeface="SFTI1000"/>
              </a:rPr>
              <a:t>5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508" y="4687084"/>
            <a:ext cx="8856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Результату расчета двух характеристик в оценке энтропии при подбрасывании монеты на базе метода Монте-Карло.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Одного математического ожидания недостаточно для определения минимально необходимого объема выборки. Важен разброс значений и другие характеристики.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68928" y="559713"/>
            <a:ext cx="3847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SFTI1000"/>
              </a:rPr>
              <a:t>смещенная монета </a:t>
            </a:r>
            <a:r>
              <a:rPr lang="en-US" dirty="0">
                <a:latin typeface="Times New Roman" panose="02020603050405020304" pitchFamily="18" charset="0"/>
                <a:ea typeface="SFTI1000"/>
              </a:rPr>
              <a:t>p=0</a:t>
            </a:r>
            <a:r>
              <a:rPr lang="ru-RU" dirty="0">
                <a:latin typeface="Times New Roman" panose="02020603050405020304" pitchFamily="18" charset="0"/>
                <a:ea typeface="SFTI1000"/>
              </a:rPr>
              <a:t>,3 </a:t>
            </a:r>
          </a:p>
        </p:txBody>
      </p:sp>
    </p:spTree>
    <p:extLst>
      <p:ext uri="{BB962C8B-B14F-4D97-AF65-F5344CB8AC3E}">
        <p14:creationId xmlns:p14="http://schemas.microsoft.com/office/powerpoint/2010/main" val="4114570237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праведливость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14441</TotalTime>
  <Words>3996</Words>
  <Application>Microsoft Office PowerPoint</Application>
  <PresentationFormat>Экран (4:3)</PresentationFormat>
  <Paragraphs>594</Paragraphs>
  <Slides>51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60" baseType="lpstr">
      <vt:lpstr>Arial</vt:lpstr>
      <vt:lpstr>Calibri</vt:lpstr>
      <vt:lpstr>Cambria Math</vt:lpstr>
      <vt:lpstr>Symbol</vt:lpstr>
      <vt:lpstr>Times New Roman</vt:lpstr>
      <vt:lpstr>Wingdings 2</vt:lpstr>
      <vt:lpstr>Тема Office</vt:lpstr>
      <vt:lpstr>Формула</vt:lpstr>
      <vt:lpstr>Visio.Drawing.11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3. Задачи аппроксимации, оценки параметров законов распределения случайной величины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ВНИМАНИЕ!!!</vt:lpstr>
      <vt:lpstr>   Пример 4. Исследования вариаций температур по данным  Госгидромета и средств обеспечения надежности энергоснабжения для СМ СССР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Alexander Knyazev</dc:creator>
  <cp:lastModifiedBy>Зоркальцев В.И.</cp:lastModifiedBy>
  <cp:revision>618</cp:revision>
  <cp:lastPrinted>2025-12-22T09:11:15Z</cp:lastPrinted>
  <dcterms:created xsi:type="dcterms:W3CDTF">2022-10-30T07:45:12Z</dcterms:created>
  <dcterms:modified xsi:type="dcterms:W3CDTF">2026-05-28T22:01:11Z</dcterms:modified>
</cp:coreProperties>
</file>